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76E69434-32B3-4DC4-AB78-D0AA9BD9BFCA}">
          <p14:sldIdLst>
            <p14:sldId id="256"/>
            <p14:sldId id="257"/>
          </p14:sldIdLst>
        </p14:section>
        <p14:section name="Chapter 1: Introduction" id="{46ABEB66-E44A-47B6-A2B3-23606B8834D4}">
          <p14:sldIdLst>
            <p14:sldId id="258"/>
            <p14:sldId id="259"/>
            <p14:sldId id="260"/>
          </p14:sldIdLst>
        </p14:section>
        <p14:section name="MATLAB" id="{465AB567-21E0-4AC2-A2F4-6921787F4A08}">
          <p14:sldIdLst>
            <p14:sldId id="261"/>
            <p14:sldId id="262"/>
            <p14:sldId id="263"/>
            <p14:sldId id="264"/>
            <p14:sldId id="265"/>
            <p14:sldId id="266"/>
            <p14:sldId id="267"/>
            <p14:sldId id="268"/>
            <p14:sldId id="269"/>
          </p14:sldIdLst>
        </p14:section>
        <p14:section name="Single Variable Nonlinear Equations" id="{3D7D917E-8860-4919-B4C3-595D2D478227}">
          <p14:sldIdLst>
            <p14:sldId id="270"/>
            <p14:sldId id="271"/>
            <p14:sldId id="272"/>
            <p14:sldId id="273"/>
            <p14:sldId id="274"/>
          </p14:sldIdLst>
        </p14:section>
        <p14:section name="Systems of Linear Equations" id="{6E9712DE-0258-487E-90E5-453B4DB8DB3A}">
          <p14:sldIdLst>
            <p14:sldId id="275"/>
            <p14:sldId id="276"/>
            <p14:sldId id="277"/>
            <p14:sldId id="278"/>
            <p14:sldId id="279"/>
          </p14:sldIdLst>
        </p14:section>
        <p14:section name="Systems of Nonlinear Equations" id="{1B0C7359-5895-4CDE-8668-056CDEF63D44}">
          <p14:sldIdLst>
            <p14:sldId id="280"/>
            <p14:sldId id="281"/>
            <p14:sldId id="282"/>
            <p14:sldId id="283"/>
            <p14:sldId id="284"/>
            <p14:sldId id="285"/>
            <p14:sldId id="286"/>
          </p14:sldIdLst>
        </p14:section>
        <p14:section name="Chapter 6: Polynomial Approximations" id="{A7E9781E-8546-49E1-B32C-3EB812F76CC0}">
          <p14:sldIdLst>
            <p14:sldId id="287"/>
            <p14:sldId id="288"/>
            <p14:sldId id="289"/>
            <p14:sldId id="290"/>
            <p14:sldId id="291"/>
            <p14:sldId id="292"/>
            <p14:sldId id="293"/>
          </p14:sldIdLst>
        </p14:section>
        <p14:section name="Initial Value ODEs" id="{BA65B77F-9CC3-4460-90F9-02E1390BB392}">
          <p14:sldIdLst>
            <p14:sldId id="294"/>
            <p14:sldId id="29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5706" autoAdjust="0"/>
  </p:normalViewPr>
  <p:slideViewPr>
    <p:cSldViewPr snapToGrid="0">
      <p:cViewPr varScale="1">
        <p:scale>
          <a:sx n="54" d="100"/>
          <a:sy n="54" d="100"/>
        </p:scale>
        <p:origin x="2395"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3BE36E03-0C14-447D-AADA-3A1E0AD0CC05}"/>
    <pc:docChg chg="custSel modSld">
      <pc:chgData name="William Roosa" userId="b17c6545b7781650" providerId="LiveId" clId="{3BE36E03-0C14-447D-AADA-3A1E0AD0CC05}" dt="2024-09-30T14:34:00.101" v="314" actId="20577"/>
      <pc:docMkLst>
        <pc:docMk/>
      </pc:docMkLst>
      <pc:sldChg chg="modSp mod">
        <pc:chgData name="William Roosa" userId="b17c6545b7781650" providerId="LiveId" clId="{3BE36E03-0C14-447D-AADA-3A1E0AD0CC05}" dt="2024-09-30T14:28:01.970" v="2" actId="20577"/>
        <pc:sldMkLst>
          <pc:docMk/>
          <pc:sldMk cId="311793628" sldId="289"/>
        </pc:sldMkLst>
        <pc:spChg chg="mod">
          <ac:chgData name="William Roosa" userId="b17c6545b7781650" providerId="LiveId" clId="{3BE36E03-0C14-447D-AADA-3A1E0AD0CC05}" dt="2024-09-30T14:28:01.970" v="2" actId="20577"/>
          <ac:spMkLst>
            <pc:docMk/>
            <pc:sldMk cId="311793628" sldId="289"/>
            <ac:spMk id="14" creationId="{CC533AB7-3D9B-61A4-7BB2-A530174FBE28}"/>
          </ac:spMkLst>
        </pc:spChg>
      </pc:sldChg>
      <pc:sldChg chg="modSp mod">
        <pc:chgData name="William Roosa" userId="b17c6545b7781650" providerId="LiveId" clId="{3BE36E03-0C14-447D-AADA-3A1E0AD0CC05}" dt="2024-09-30T14:34:00.101" v="314" actId="20577"/>
        <pc:sldMkLst>
          <pc:docMk/>
          <pc:sldMk cId="2991243821" sldId="291"/>
        </pc:sldMkLst>
        <pc:spChg chg="mod">
          <ac:chgData name="William Roosa" userId="b17c6545b7781650" providerId="LiveId" clId="{3BE36E03-0C14-447D-AADA-3A1E0AD0CC05}" dt="2024-09-30T14:34:00.101" v="314" actId="20577"/>
          <ac:spMkLst>
            <pc:docMk/>
            <pc:sldMk cId="2991243821" sldId="291"/>
            <ac:spMk id="12" creationId="{81BC1094-6241-446A-D196-EDD59E47BC8B}"/>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4:59.208"/>
    </inkml:context>
    <inkml:brush xml:id="br0">
      <inkml:brushProperty name="width" value="0.035" units="cm"/>
      <inkml:brushProperty name="height" value="0.035" units="cm"/>
    </inkml:brush>
  </inkml:definitions>
  <inkml:trace contextRef="#ctx0" brushRef="#br0">641 5887 24575,'-16'-2'0,"0"0"0,0-2 0,1 1 0,0-2 0,-1 0 0,-22-12 0,26 12 0,-2-1 0,1-2 0,-1 0 0,1 0 0,1-1 0,0 0 0,0-1 0,1-1 0,0 0 0,0 0 0,2-1 0,-12-17 0,-6-15 0,-43-97 0,62 123 0,-19-46 0,3-1 0,-29-129 0,-4-145 0,33 186 0,-29-463 0,53-4 0,3 366 0,4 113 0,34-182 0,1-15 0,5 25 0,-6 64 0,-24 137 0,4 1 0,57-168 0,-68 253 0,1 1 0,1 1 0,1 0 0,1 0 0,2 1 0,0 1 0,1 1 0,1 0 0,1 2 0,1 0 0,1 1 0,0 0 0,39-22 0,25-10 0,2 4 0,132-49 0,-160 71 0,117-41 0,39-17 0,87-52 0,-253 112 0,78-24 0,-124 45 0,12-4 0,-1 0 0,1 0 0,22-14 0,-35 19 0,-1-1 0,1 0 0,0 1 0,-1-1 0,1 0 0,-1 0 0,1 0 0,-1-1 0,0 1 0,1 0 0,-1 0 0,0-1 0,0 1 0,0-1 0,0 1 0,0-1 0,0 1 0,0-1 0,-1 0 0,1 1 0,-1-1 0,1 0 0,-1 1 0,1-1 0,-1 0 0,0 0 0,0 0 0,0 1 0,0-1 0,0 0 0,0 0 0,-1 0 0,1 1 0,0-1 0,-1 0 0,0 1 0,1-1 0,-1 0 0,0 1 0,-2-4 0,-6-5 0,-2 1 0,1 0 0,-1 0 0,0 1 0,-1 1 0,0 0 0,-21-9 0,16 7 0,-115-59 10,-106-58-1385,112 53-5451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3.863"/>
    </inkml:context>
    <inkml:brush xml:id="br0">
      <inkml:brushProperty name="width" value="0.035" units="cm"/>
      <inkml:brushProperty name="height" value="0.035" units="cm"/>
    </inkml:brush>
  </inkml:definitions>
  <inkml:trace contextRef="#ctx0" brushRef="#br0">5348 0 24575,'0'8'0,"0"-1"0,-1 1 0,0-1 0,-1 1 0,0-1 0,0 0 0,0 0 0,-1 0 0,0 0 0,0 0 0,-7 9 0,0-2 0,-1-1 0,0 0 0,0-1 0,-19 15 0,-8 4 0,-1-3 0,-1-1 0,-1-2 0,-53 23 0,-197 72 0,224-95 0,-1167 409-908,1099-388 846,3 6 0,2 5 0,2 7 0,-158 104 0,-341 290-440,459-330-52,-1046 832 30,1191-940 460,-193 150 174,162-132-222,-1-2-1,-64 30 0,5-15-4988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5:00.530"/>
    </inkml:context>
    <inkml:brush xml:id="br0">
      <inkml:brushProperty name="width" value="0.035" units="cm"/>
      <inkml:brushProperty name="height" value="0.035" units="cm"/>
    </inkml:brush>
  </inkml:definitions>
  <inkml:trace contextRef="#ctx0" brushRef="#br0">446 0 24575,'0'17'0,"-17"30"0,-5 24 0,-24 0 0,-4 13 0,7 16 0,-15-8 0,3 5 0,-6-14 0,8-4 0,12-16-8191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38.341"/>
    </inkml:context>
    <inkml:brush xml:id="br0">
      <inkml:brushProperty name="width" value="0.035" units="cm"/>
      <inkml:brushProperty name="height" value="0.035" units="cm"/>
    </inkml:brush>
  </inkml:definitions>
  <inkml:trace contextRef="#ctx0" brushRef="#br0">1144 0 24575,'-8'1'0,"0"0"0,0 0 0,0 1 0,0 0 0,0 1 0,0 0 0,1 0 0,-1 0 0,1 1 0,0 0 0,0 1 0,-9 6 0,-11 12 0,-38 39 0,44-41 0,-8 11 0,2 2 0,0 1 0,-30 55 0,22-34 0,-49 77 0,-156 222 0,211-317 0,-127 171 0,133-173 0,1 2 0,1 0 0,-29 81 0,30-56-31,-39 100-1303,16-76-5492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39.405"/>
    </inkml:context>
    <inkml:brush xml:id="br0">
      <inkml:brushProperty name="width" value="0.035" units="cm"/>
      <inkml:brushProperty name="height" value="0.035" units="cm"/>
    </inkml:brush>
  </inkml:definitions>
  <inkml:trace contextRef="#ctx0" brushRef="#br0">816 1 24575,'0'4'0,"-1"0"0,0 0 0,0 0 0,0 0 0,0-1 0,-1 1 0,1 0 0,-1-1 0,0 1 0,0-1 0,-5 6 0,-10 22 0,-70 174 0,-106 248 0,129-302 0,-42 88 0,67-157 0,-51 160 0,89-238 0,-65 162 0,13-37 0,13-24-1365,2-8-5461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40.635"/>
    </inkml:context>
    <inkml:brush xml:id="br0">
      <inkml:brushProperty name="width" value="0.035" units="cm"/>
      <inkml:brushProperty name="height" value="0.035" units="cm"/>
    </inkml:brush>
  </inkml:definitions>
  <inkml:trace contextRef="#ctx0" brushRef="#br0">1025 0 24575,'0'8'0,"1"32"0,-2 0 0,-2 0 0,-11 59 0,10-80 0,-6 29 0,-2-1 0,-1 0 0,-33 73 0,-123 186 0,19-22 0,13-27 0,-34 118 0,19 25 0,76-235-196,51-113-973,-18 37-5657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41.369"/>
    </inkml:context>
    <inkml:brush xml:id="br0">
      <inkml:brushProperty name="width" value="0.035" units="cm"/>
      <inkml:brushProperty name="height" value="0.035" units="cm"/>
    </inkml:brush>
  </inkml:definitions>
  <inkml:trace contextRef="#ctx0" brushRef="#br0">1216 1 24575,'0'16'0,"-17"6"0,-30 24 0,-7 21 0,-19 24 0,-14 21 0,7 17 0,-6 2 0,10 5 0,-6 4 0,-15 2 0,10-5 0,2-2 0,16 2 0,-5 1 0,10-5 0,-8 0 0,7-24-8191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08:21.375"/>
    </inkml:context>
    <inkml:brush xml:id="br0">
      <inkml:brushProperty name="width" value="0.035" units="cm"/>
      <inkml:brushProperty name="height" value="0.035" units="cm"/>
    </inkml:brush>
  </inkml:definitions>
  <inkml:trace contextRef="#ctx0" brushRef="#br0">0 1 24575,'17'0'0,"46"0"0,38 16 0,43 57 0,23 39 0,31 43 0,25 44 0,24 31-1190,12 26 1190,-15-15 0,-22-22 0,-33-25 0,-23-19-257,-16-24 257,-8-12 0,-11-4 0,-4-2 0,-23-21-6744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2.222"/>
    </inkml:context>
    <inkml:brush xml:id="br0">
      <inkml:brushProperty name="width" value="0.035" units="cm"/>
      <inkml:brushProperty name="height" value="0.035" units="cm"/>
    </inkml:brush>
  </inkml:definitions>
  <inkml:trace contextRef="#ctx0" brushRef="#br0">2792 0 24575,'-1'7'0,"-1"0"0,0 0 0,0 0 0,-1-1 0,0 1 0,0 0 0,-1-1 0,1 0 0,-1 0 0,-7 8 0,7-9 0,-97 117 0,38-51 0,-5 4 0,-3-3 0,-3-3 0,-147 106 0,-278 143 0,417-268 0,-337 174 0,-1 1 0,196-81 19,-167 93-1403,274-183-5442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3.040"/>
    </inkml:context>
    <inkml:brush xml:id="br0">
      <inkml:brushProperty name="width" value="0.035" units="cm"/>
      <inkml:brushProperty name="height" value="0.035" units="cm"/>
    </inkml:brush>
  </inkml:definitions>
  <inkml:trace contextRef="#ctx0" brushRef="#br0">4139 1 24575,'-971'17'-646,"809"-9"-651,-442 29-685,9 50 2776,551-77-762,1 2 0,0 1 0,0 3 0,-47 24 0,63-24-33,0 0-1,1 1 1,1 2-1,1 0 0,1 2 1,-33 38-1,3 7 2,-62 104 0,61-87 0,-202 274 560,-464 500 0,583-709-6889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F8D8E-3E04-4EB4-B144-A34AD5F0C34E}" type="datetimeFigureOut">
              <a:rPr lang="en-US" smtClean="0"/>
              <a:t>9/30/2024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0809ED-F82F-4593-8DC1-32AA0042C8D3}" type="slidenum">
              <a:rPr lang="en-US" smtClean="0"/>
              <a:t>‹#›</a:t>
            </a:fld>
            <a:endParaRPr lang="en-US"/>
          </a:p>
        </p:txBody>
      </p:sp>
    </p:spTree>
    <p:extLst>
      <p:ext uri="{BB962C8B-B14F-4D97-AF65-F5344CB8AC3E}">
        <p14:creationId xmlns:p14="http://schemas.microsoft.com/office/powerpoint/2010/main" val="1106266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162829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477620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759144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450648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157E4C-E9FC-4B27-8390-C5DE454F8950}" type="datetimeFigureOut">
              <a:rPr lang="en-US" smtClean="0"/>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0566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157E4C-E9FC-4B27-8390-C5DE454F8950}" type="datetimeFigureOut">
              <a:rPr lang="en-US" smtClean="0"/>
              <a:t>9/30/2024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039235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157E4C-E9FC-4B27-8390-C5DE454F8950}" type="datetimeFigureOut">
              <a:rPr lang="en-US" smtClean="0"/>
              <a:t>9/30/2024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36370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157E4C-E9FC-4B27-8390-C5DE454F8950}" type="datetimeFigureOut">
              <a:rPr lang="en-US" smtClean="0"/>
              <a:t>9/30/2024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819461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157E4C-E9FC-4B27-8390-C5DE454F8950}" type="datetimeFigureOut">
              <a:rPr lang="en-US" smtClean="0"/>
              <a:t>9/30/2024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362372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9/30/2024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17212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9/30/2024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748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67157E4C-E9FC-4B27-8390-C5DE454F8950}" type="datetimeFigureOut">
              <a:rPr lang="en-US" smtClean="0"/>
              <a:t>9/30/2024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441C56AA-1AEC-4B98-885F-FEE4A7942719}" type="slidenum">
              <a:rPr lang="en-US" smtClean="0"/>
              <a:t>‹#›</a:t>
            </a:fld>
            <a:endParaRPr lang="en-US"/>
          </a:p>
        </p:txBody>
      </p:sp>
    </p:spTree>
    <p:extLst>
      <p:ext uri="{BB962C8B-B14F-4D97-AF65-F5344CB8AC3E}">
        <p14:creationId xmlns:p14="http://schemas.microsoft.com/office/powerpoint/2010/main" val="9169028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customXml" Target="../ink/ink1.xml"/><Relationship Id="rId7" Type="http://schemas.openxmlformats.org/officeDocument/2006/relationships/image" Target="../media/image67.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customXml" Target="../ink/ink2.xml"/><Relationship Id="rId4" Type="http://schemas.openxmlformats.org/officeDocument/2006/relationships/image" Target="../media/image65.png"/><Relationship Id="rId9" Type="http://schemas.openxmlformats.org/officeDocument/2006/relationships/image" Target="../media/image69.png"/></Relationships>
</file>

<file path=ppt/slides/_rels/slide2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3.png"/></Relationships>
</file>

<file path=ppt/slides/_rels/slide3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8.png"/></Relationships>
</file>

<file path=ppt/slides/_rels/slide33.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7.png"/><Relationship Id="rId3" Type="http://schemas.openxmlformats.org/officeDocument/2006/relationships/customXml" Target="../ink/ink3.xml"/><Relationship Id="rId7" Type="http://schemas.openxmlformats.org/officeDocument/2006/relationships/customXml" Target="../ink/ink5.xml"/><Relationship Id="rId12" Type="http://schemas.openxmlformats.org/officeDocument/2006/relationships/image" Target="../media/image96.png"/><Relationship Id="rId2" Type="http://schemas.openxmlformats.org/officeDocument/2006/relationships/image" Target="../media/image90.png"/><Relationship Id="rId1" Type="http://schemas.openxmlformats.org/officeDocument/2006/relationships/slideLayout" Target="../slideLayouts/slideLayout7.xml"/><Relationship Id="rId6" Type="http://schemas.openxmlformats.org/officeDocument/2006/relationships/image" Target="../media/image92.png"/><Relationship Id="rId11" Type="http://schemas.openxmlformats.org/officeDocument/2006/relationships/image" Target="../media/image95.png"/><Relationship Id="rId5" Type="http://schemas.openxmlformats.org/officeDocument/2006/relationships/customXml" Target="../ink/ink4.xml"/><Relationship Id="rId10" Type="http://schemas.openxmlformats.org/officeDocument/2006/relationships/image" Target="../media/image94.png"/><Relationship Id="rId4" Type="http://schemas.openxmlformats.org/officeDocument/2006/relationships/image" Target="../media/image91.png"/><Relationship Id="rId9" Type="http://schemas.openxmlformats.org/officeDocument/2006/relationships/customXml" Target="../ink/ink6.xml"/><Relationship Id="rId14" Type="http://schemas.openxmlformats.org/officeDocument/2006/relationships/image" Target="../media/image98.png"/></Relationships>
</file>

<file path=ppt/slides/_rels/slide34.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99.png"/><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100.png"/></Relationships>
</file>

<file path=ppt/slides/_rels/slide35.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customXml" Target="../ink/ink8.xml"/><Relationship Id="rId7" Type="http://schemas.openxmlformats.org/officeDocument/2006/relationships/customXml" Target="../ink/ink10.xml"/><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customXml" Target="../ink/ink9.xml"/><Relationship Id="rId10" Type="http://schemas.openxmlformats.org/officeDocument/2006/relationships/image" Target="../media/image107.png"/><Relationship Id="rId4" Type="http://schemas.openxmlformats.org/officeDocument/2006/relationships/image" Target="../media/image103.png"/><Relationship Id="rId9" Type="http://schemas.openxmlformats.org/officeDocument/2006/relationships/image" Target="../media/image106.png"/></Relationships>
</file>

<file path=ppt/slides/_rels/slide3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 Id="rId5" Type="http://schemas.openxmlformats.org/officeDocument/2006/relationships/image" Target="../media/image111.png"/><Relationship Id="rId4" Type="http://schemas.openxmlformats.org/officeDocument/2006/relationships/image" Target="../media/image110.png"/></Relationships>
</file>

<file path=ppt/slides/_rels/slide3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5" Type="http://schemas.openxmlformats.org/officeDocument/2006/relationships/image" Target="../media/image117.png"/><Relationship Id="rId4" Type="http://schemas.openxmlformats.org/officeDocument/2006/relationships/image" Target="../media/image116.png"/></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20.png"/><Relationship Id="rId5" Type="http://schemas.microsoft.com/office/2007/relationships/hdphoto" Target="../media/hdphoto2.wdp"/><Relationship Id="rId4" Type="http://schemas.openxmlformats.org/officeDocument/2006/relationships/image" Target="../media/image11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148BD5-4F45-6A16-8F75-6C0A9DF35001}"/>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5" name="TextBox 4">
            <a:extLst>
              <a:ext uri="{FF2B5EF4-FFF2-40B4-BE49-F238E27FC236}">
                <a16:creationId xmlns:a16="http://schemas.microsoft.com/office/drawing/2014/main" id="{4DFA90A4-4CF2-C29A-B455-470FFD2BDCEA}"/>
              </a:ext>
            </a:extLst>
          </p:cNvPr>
          <p:cNvSpPr txBox="1"/>
          <p:nvPr/>
        </p:nvSpPr>
        <p:spPr>
          <a:xfrm>
            <a:off x="626301" y="1206783"/>
            <a:ext cx="2759345" cy="646331"/>
          </a:xfrm>
          <a:prstGeom prst="rect">
            <a:avLst/>
          </a:prstGeom>
          <a:noFill/>
        </p:spPr>
        <p:txBody>
          <a:bodyPr wrap="none" rtlCol="0">
            <a:spAutoFit/>
          </a:bodyPr>
          <a:lstStyle/>
          <a:p>
            <a:r>
              <a:rPr lang="en-US" dirty="0"/>
              <a:t>Time: MWF 9:10-10:00 AM</a:t>
            </a:r>
          </a:p>
          <a:p>
            <a:r>
              <a:rPr lang="en-US" dirty="0"/>
              <a:t>Location: CHEN 106</a:t>
            </a:r>
          </a:p>
        </p:txBody>
      </p:sp>
      <p:sp>
        <p:nvSpPr>
          <p:cNvPr id="6" name="TextBox 5">
            <a:extLst>
              <a:ext uri="{FF2B5EF4-FFF2-40B4-BE49-F238E27FC236}">
                <a16:creationId xmlns:a16="http://schemas.microsoft.com/office/drawing/2014/main" id="{36E4D5A6-4969-351E-A887-1438441AAD94}"/>
              </a:ext>
            </a:extLst>
          </p:cNvPr>
          <p:cNvSpPr txBox="1"/>
          <p:nvPr/>
        </p:nvSpPr>
        <p:spPr>
          <a:xfrm>
            <a:off x="548554" y="2089352"/>
            <a:ext cx="2914837" cy="2031325"/>
          </a:xfrm>
          <a:prstGeom prst="rect">
            <a:avLst/>
          </a:prstGeom>
          <a:noFill/>
        </p:spPr>
        <p:txBody>
          <a:bodyPr wrap="none" rtlCol="0">
            <a:spAutoFit/>
          </a:bodyPr>
          <a:lstStyle/>
          <a:p>
            <a:r>
              <a:rPr lang="en-US" dirty="0"/>
              <a:t>Instructor: Hung-Jen Wu</a:t>
            </a:r>
          </a:p>
          <a:p>
            <a:pPr marL="285750" indent="-285750">
              <a:buFont typeface="Arial" panose="020B0604020202020204" pitchFamily="34" charset="0"/>
              <a:buChar char="•"/>
            </a:pPr>
            <a:r>
              <a:rPr lang="en-US" dirty="0"/>
              <a:t>Office: CHEN 227</a:t>
            </a:r>
          </a:p>
          <a:p>
            <a:pPr marL="285750" indent="-285750">
              <a:buFont typeface="Arial" panose="020B0604020202020204" pitchFamily="34" charset="0"/>
              <a:buChar char="•"/>
            </a:pPr>
            <a:r>
              <a:rPr lang="en-US" dirty="0"/>
              <a:t>Phone: (979) 862-1454</a:t>
            </a:r>
          </a:p>
          <a:p>
            <a:pPr marL="285750" indent="-285750">
              <a:buFont typeface="Arial" panose="020B0604020202020204" pitchFamily="34" charset="0"/>
              <a:buChar char="•"/>
            </a:pPr>
            <a:r>
              <a:rPr lang="en-US" dirty="0"/>
              <a:t>Email: hjwu@tamu.edu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10:00-11:00 AM</a:t>
            </a:r>
          </a:p>
          <a:p>
            <a:pPr marL="742950" lvl="1" indent="-285750">
              <a:buFont typeface="Arial" panose="020B0604020202020204" pitchFamily="34" charset="0"/>
              <a:buChar char="•"/>
            </a:pPr>
            <a:r>
              <a:rPr lang="en-US" dirty="0"/>
              <a:t>By appointment</a:t>
            </a:r>
          </a:p>
        </p:txBody>
      </p:sp>
      <p:pic>
        <p:nvPicPr>
          <p:cNvPr id="8" name="Picture 7">
            <a:extLst>
              <a:ext uri="{FF2B5EF4-FFF2-40B4-BE49-F238E27FC236}">
                <a16:creationId xmlns:a16="http://schemas.microsoft.com/office/drawing/2014/main" id="{9B6AA350-74DE-72F6-1CC8-F446B270ADB7}"/>
              </a:ext>
            </a:extLst>
          </p:cNvPr>
          <p:cNvPicPr>
            <a:picLocks noChangeAspect="1"/>
          </p:cNvPicPr>
          <p:nvPr/>
        </p:nvPicPr>
        <p:blipFill>
          <a:blip r:embed="rId2"/>
          <a:stretch>
            <a:fillRect/>
          </a:stretch>
        </p:blipFill>
        <p:spPr>
          <a:xfrm>
            <a:off x="4761773" y="1529948"/>
            <a:ext cx="3219899" cy="3200847"/>
          </a:xfrm>
          <a:prstGeom prst="rect">
            <a:avLst/>
          </a:prstGeom>
        </p:spPr>
      </p:pic>
      <p:sp>
        <p:nvSpPr>
          <p:cNvPr id="9" name="Oval 8">
            <a:extLst>
              <a:ext uri="{FF2B5EF4-FFF2-40B4-BE49-F238E27FC236}">
                <a16:creationId xmlns:a16="http://schemas.microsoft.com/office/drawing/2014/main" id="{295BC3E1-DB3C-AD45-4057-7D57AEDE4ED4}"/>
              </a:ext>
            </a:extLst>
          </p:cNvPr>
          <p:cNvSpPr/>
          <p:nvPr/>
        </p:nvSpPr>
        <p:spPr>
          <a:xfrm>
            <a:off x="4839518" y="1670352"/>
            <a:ext cx="2914837" cy="2869324"/>
          </a:xfrm>
          <a:prstGeom prst="ellipse">
            <a:avLst/>
          </a:prstGeom>
          <a:noFill/>
          <a:ln w="155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F146B57C-8581-2586-F611-70F29849572C}"/>
              </a:ext>
            </a:extLst>
          </p:cNvPr>
          <p:cNvCxnSpPr>
            <a:cxnSpLocks/>
            <a:stCxn id="9" idx="1"/>
            <a:endCxn id="9" idx="5"/>
          </p:cNvCxnSpPr>
          <p:nvPr/>
        </p:nvCxnSpPr>
        <p:spPr>
          <a:xfrm>
            <a:off x="5266386" y="2090555"/>
            <a:ext cx="2061101" cy="2028918"/>
          </a:xfrm>
          <a:prstGeom prst="line">
            <a:avLst/>
          </a:prstGeom>
          <a:ln w="155575">
            <a:solidFill>
              <a:srgbClr val="FF0000"/>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0914C9A7-1B8F-36D4-BD03-94834F0CDF89}"/>
              </a:ext>
            </a:extLst>
          </p:cNvPr>
          <p:cNvPicPr>
            <a:picLocks noChangeAspect="1"/>
          </p:cNvPicPr>
          <p:nvPr/>
        </p:nvPicPr>
        <p:blipFill>
          <a:blip r:embed="rId3"/>
          <a:stretch>
            <a:fillRect/>
          </a:stretch>
        </p:blipFill>
        <p:spPr>
          <a:xfrm>
            <a:off x="6963319" y="4871199"/>
            <a:ext cx="1582071" cy="889915"/>
          </a:xfrm>
          <a:prstGeom prst="rect">
            <a:avLst/>
          </a:prstGeom>
        </p:spPr>
      </p:pic>
      <p:sp>
        <p:nvSpPr>
          <p:cNvPr id="15" name="TextBox 14">
            <a:extLst>
              <a:ext uri="{FF2B5EF4-FFF2-40B4-BE49-F238E27FC236}">
                <a16:creationId xmlns:a16="http://schemas.microsoft.com/office/drawing/2014/main" id="{D15D0593-8431-622F-5E48-02E3D5FF2343}"/>
              </a:ext>
            </a:extLst>
          </p:cNvPr>
          <p:cNvSpPr txBox="1"/>
          <p:nvPr/>
        </p:nvSpPr>
        <p:spPr>
          <a:xfrm>
            <a:off x="4622359" y="4992990"/>
            <a:ext cx="2703488" cy="646331"/>
          </a:xfrm>
          <a:prstGeom prst="rect">
            <a:avLst/>
          </a:prstGeom>
          <a:noFill/>
        </p:spPr>
        <p:txBody>
          <a:bodyPr wrap="square" rtlCol="0">
            <a:spAutoFit/>
          </a:bodyPr>
          <a:lstStyle/>
          <a:p>
            <a:pPr algn="ctr"/>
            <a:r>
              <a:rPr lang="en-US" dirty="0"/>
              <a:t>Message brought to you by Python gang</a:t>
            </a:r>
          </a:p>
        </p:txBody>
      </p:sp>
      <p:sp>
        <p:nvSpPr>
          <p:cNvPr id="18" name="TextBox 17">
            <a:extLst>
              <a:ext uri="{FF2B5EF4-FFF2-40B4-BE49-F238E27FC236}">
                <a16:creationId xmlns:a16="http://schemas.microsoft.com/office/drawing/2014/main" id="{EF1E5818-2AA5-915F-DBE5-AAF4FC191C2C}"/>
              </a:ext>
            </a:extLst>
          </p:cNvPr>
          <p:cNvSpPr txBox="1"/>
          <p:nvPr/>
        </p:nvSpPr>
        <p:spPr>
          <a:xfrm>
            <a:off x="626301" y="4252090"/>
            <a:ext cx="3908121" cy="1477328"/>
          </a:xfrm>
          <a:prstGeom prst="rect">
            <a:avLst/>
          </a:prstGeom>
          <a:noFill/>
        </p:spPr>
        <p:txBody>
          <a:bodyPr wrap="square" rtlCol="0">
            <a:spAutoFit/>
          </a:bodyPr>
          <a:lstStyle/>
          <a:p>
            <a:r>
              <a:rPr lang="en-US" dirty="0"/>
              <a:t>Teaching Assistant: Beth Wei</a:t>
            </a:r>
          </a:p>
          <a:p>
            <a:pPr marL="285750" indent="-285750">
              <a:buFont typeface="Arial" panose="020B0604020202020204" pitchFamily="34" charset="0"/>
              <a:buChar char="•"/>
            </a:pPr>
            <a:r>
              <a:rPr lang="en-US" dirty="0"/>
              <a:t>Office: TBA</a:t>
            </a:r>
          </a:p>
          <a:p>
            <a:pPr marL="285750" indent="-285750">
              <a:buFont typeface="Arial" panose="020B0604020202020204" pitchFamily="34" charset="0"/>
              <a:buChar char="•"/>
            </a:pPr>
            <a:r>
              <a:rPr lang="en-US" dirty="0"/>
              <a:t>Email: bettywey@tamu.edu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TBA</a:t>
            </a:r>
          </a:p>
        </p:txBody>
      </p:sp>
      <p:graphicFrame>
        <p:nvGraphicFramePr>
          <p:cNvPr id="20" name="Table 19">
            <a:extLst>
              <a:ext uri="{FF2B5EF4-FFF2-40B4-BE49-F238E27FC236}">
                <a16:creationId xmlns:a16="http://schemas.microsoft.com/office/drawing/2014/main" id="{49C8BEDC-63C6-6129-9ECD-07276E1FFCF6}"/>
              </a:ext>
            </a:extLst>
          </p:cNvPr>
          <p:cNvGraphicFramePr>
            <a:graphicFrameLocks noGrp="1"/>
          </p:cNvGraphicFramePr>
          <p:nvPr>
            <p:extLst>
              <p:ext uri="{D42A27DB-BD31-4B8C-83A1-F6EECF244321}">
                <p14:modId xmlns:p14="http://schemas.microsoft.com/office/powerpoint/2010/main" val="1914433438"/>
              </p:ext>
            </p:extLst>
          </p:nvPr>
        </p:nvGraphicFramePr>
        <p:xfrm>
          <a:off x="626301" y="6023309"/>
          <a:ext cx="7191705" cy="3841276"/>
        </p:xfrm>
        <a:graphic>
          <a:graphicData uri="http://schemas.openxmlformats.org/drawingml/2006/table">
            <a:tbl>
              <a:tblPr firstRow="1" bandRow="1">
                <a:tableStyleId>{69C7853C-536D-4A76-A0AE-DD22124D55A5}</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Practice Quizzes</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446984462"/>
                  </a:ext>
                </a:extLst>
              </a:tr>
              <a:tr h="483221">
                <a:tc>
                  <a:txBody>
                    <a:bodyPr/>
                    <a:lstStyle/>
                    <a:p>
                      <a:pPr algn="ctr"/>
                      <a:r>
                        <a:rPr lang="en-US" dirty="0"/>
                        <a:t>Pop Quizzes</a:t>
                      </a:r>
                    </a:p>
                  </a:txBody>
                  <a:tcPr/>
                </a:tc>
                <a:tc>
                  <a:txBody>
                    <a:bodyPr/>
                    <a:lstStyle/>
                    <a:p>
                      <a:pPr algn="ctr"/>
                      <a:r>
                        <a:rPr lang="en-US" dirty="0"/>
                        <a:t>N/A</a:t>
                      </a:r>
                    </a:p>
                  </a:txBody>
                  <a:tcPr/>
                </a:tc>
                <a:tc>
                  <a:txBody>
                    <a:bodyPr/>
                    <a:lstStyle/>
                    <a:p>
                      <a:pPr algn="ctr"/>
                      <a:r>
                        <a:rPr lang="en-US" dirty="0"/>
                        <a:t>5%</a:t>
                      </a:r>
                    </a:p>
                  </a:txBody>
                  <a:tcPr/>
                </a:tc>
                <a:extLst>
                  <a:ext uri="{0D108BD9-81ED-4DB2-BD59-A6C34878D82A}">
                    <a16:rowId xmlns:a16="http://schemas.microsoft.com/office/drawing/2014/main" val="3928775348"/>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27</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13</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20%</a:t>
                      </a:r>
                    </a:p>
                  </a:txBody>
                  <a:tcPr/>
                </a:tc>
                <a:extLst>
                  <a:ext uri="{0D108BD9-81ED-4DB2-BD59-A6C34878D82A}">
                    <a16:rowId xmlns:a16="http://schemas.microsoft.com/office/drawing/2014/main" val="1938509002"/>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Reflection Letter</a:t>
                      </a:r>
                    </a:p>
                  </a:txBody>
                  <a:tcPr/>
                </a:tc>
                <a:tc>
                  <a:txBody>
                    <a:bodyPr/>
                    <a:lstStyle/>
                    <a:p>
                      <a:pPr algn="ctr"/>
                      <a:r>
                        <a:rPr lang="en-US" dirty="0"/>
                        <a:t>TBA</a:t>
                      </a:r>
                    </a:p>
                  </a:txBody>
                  <a:tcPr/>
                </a:tc>
                <a:tc>
                  <a:txBody>
                    <a:bodyPr/>
                    <a:lstStyle/>
                    <a:p>
                      <a:pPr algn="ctr"/>
                      <a:r>
                        <a:rPr lang="en-US" dirty="0"/>
                        <a:t>5%</a:t>
                      </a:r>
                    </a:p>
                  </a:txBody>
                  <a:tcPr/>
                </a:tc>
                <a:extLst>
                  <a:ext uri="{0D108BD9-81ED-4DB2-BD59-A6C34878D82A}">
                    <a16:rowId xmlns:a16="http://schemas.microsoft.com/office/drawing/2014/main" val="1123892834"/>
                  </a:ext>
                </a:extLst>
              </a:tr>
            </a:tbl>
          </a:graphicData>
        </a:graphic>
      </p:graphicFrame>
    </p:spTree>
    <p:extLst>
      <p:ext uri="{BB962C8B-B14F-4D97-AF65-F5344CB8AC3E}">
        <p14:creationId xmlns:p14="http://schemas.microsoft.com/office/powerpoint/2010/main" val="4256969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A6E3DA-0BE9-B7EB-E5A8-8F76082002CD}"/>
              </a:ext>
            </a:extLst>
          </p:cNvPr>
          <p:cNvSpPr txBox="1"/>
          <p:nvPr/>
        </p:nvSpPr>
        <p:spPr>
          <a:xfrm>
            <a:off x="0" y="0"/>
            <a:ext cx="2973250" cy="461665"/>
          </a:xfrm>
          <a:prstGeom prst="rect">
            <a:avLst/>
          </a:prstGeom>
          <a:noFill/>
        </p:spPr>
        <p:txBody>
          <a:bodyPr wrap="none" rtlCol="0">
            <a:spAutoFit/>
          </a:bodyPr>
          <a:lstStyle/>
          <a:p>
            <a:r>
              <a:rPr lang="en-US" sz="2400" dirty="0"/>
              <a:t>Common Operations</a:t>
            </a:r>
          </a:p>
        </p:txBody>
      </p:sp>
      <p:sp>
        <p:nvSpPr>
          <p:cNvPr id="3" name="TextBox 2">
            <a:extLst>
              <a:ext uri="{FF2B5EF4-FFF2-40B4-BE49-F238E27FC236}">
                <a16:creationId xmlns:a16="http://schemas.microsoft.com/office/drawing/2014/main" id="{17D3E6F1-D8BA-A653-5E5B-5156C409E498}"/>
              </a:ext>
            </a:extLst>
          </p:cNvPr>
          <p:cNvSpPr txBox="1"/>
          <p:nvPr/>
        </p:nvSpPr>
        <p:spPr>
          <a:xfrm>
            <a:off x="0" y="461665"/>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Importing Data:</a:t>
            </a:r>
          </a:p>
          <a:p>
            <a:pPr marL="742950" lvl="1" indent="-285750">
              <a:buFont typeface="Arial" panose="020B0604020202020204" pitchFamily="34" charset="0"/>
              <a:buChar char="•"/>
            </a:pPr>
            <a:r>
              <a:rPr lang="en-US" dirty="0"/>
              <a:t>csvread: reads a csv file</a:t>
            </a:r>
          </a:p>
          <a:p>
            <a:pPr marL="742950" lvl="1" indent="-285750">
              <a:buFont typeface="Arial" panose="020B0604020202020204" pitchFamily="34" charset="0"/>
              <a:buChar char="•"/>
            </a:pPr>
            <a:r>
              <a:rPr lang="en-US" dirty="0"/>
              <a:t>M = csvread(filename)</a:t>
            </a:r>
          </a:p>
          <a:p>
            <a:pPr marL="742950" lvl="1" indent="-285750">
              <a:buFont typeface="Arial" panose="020B0604020202020204" pitchFamily="34" charset="0"/>
              <a:buChar char="•"/>
            </a:pPr>
            <a:r>
              <a:rPr lang="en-US" dirty="0"/>
              <a:t>We will mainly use this function for importing data</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xlsread: reads excel file</a:t>
            </a:r>
          </a:p>
          <a:p>
            <a:pPr marL="742950" lvl="1" indent="-285750">
              <a:buFont typeface="Arial" panose="020B0604020202020204" pitchFamily="34" charset="0"/>
              <a:buChar char="•"/>
            </a:pPr>
            <a:r>
              <a:rPr lang="en-US" dirty="0"/>
              <a:t>Don’t use this, it works for older spreadsheets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readcell: new version for reading excel file </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Dot Operations:</a:t>
            </a:r>
          </a:p>
          <a:p>
            <a:pPr marL="742950" lvl="1" indent="-285750">
              <a:buFont typeface="Arial" panose="020B0604020202020204" pitchFamily="34" charset="0"/>
              <a:buChar char="•"/>
            </a:pPr>
            <a:r>
              <a:rPr lang="en-US" dirty="0"/>
              <a:t>Allows you to combine two matrices in a variety of ways</a:t>
            </a:r>
          </a:p>
          <a:p>
            <a:pPr marL="742950" lvl="1" indent="-285750">
              <a:buFont typeface="Arial" panose="020B0604020202020204" pitchFamily="34" charset="0"/>
              <a:buChar char="•"/>
            </a:pPr>
            <a:r>
              <a:rPr lang="en-US" dirty="0"/>
              <a:t>‘.*’ will multiply the elements of two matrices together</a:t>
            </a:r>
          </a:p>
          <a:p>
            <a:pPr marL="742950" lvl="1" indent="-285750">
              <a:buFont typeface="Arial" panose="020B0604020202020204" pitchFamily="34" charset="0"/>
              <a:buChar char="•"/>
            </a:pPr>
            <a:r>
              <a:rPr lang="en-US" dirty="0"/>
              <a:t>‘./’ will divide the elements of the first matrix by the second matrix</a:t>
            </a:r>
          </a:p>
          <a:p>
            <a:pPr marL="742950" lvl="1" indent="-285750">
              <a:buFont typeface="Arial" panose="020B0604020202020204" pitchFamily="34" charset="0"/>
              <a:buChar char="•"/>
            </a:pPr>
            <a:r>
              <a:rPr lang="en-US" dirty="0"/>
              <a:t>‘.^’ will raise the elements of the first matrix by the second matrix</a:t>
            </a:r>
          </a:p>
          <a:p>
            <a:pPr marL="742950" lvl="1" indent="-285750">
              <a:buFont typeface="Arial" panose="020B0604020202020204" pitchFamily="34" charset="0"/>
              <a:buChar char="•"/>
            </a:pPr>
            <a:r>
              <a:rPr lang="en-US" dirty="0"/>
              <a:t>All these work with scalars</a:t>
            </a:r>
          </a:p>
        </p:txBody>
      </p:sp>
      <p:pic>
        <p:nvPicPr>
          <p:cNvPr id="5" name="Picture 4">
            <a:extLst>
              <a:ext uri="{FF2B5EF4-FFF2-40B4-BE49-F238E27FC236}">
                <a16:creationId xmlns:a16="http://schemas.microsoft.com/office/drawing/2014/main" id="{6E30A03F-6570-B3FF-588F-7A0F3C76E9A1}"/>
              </a:ext>
            </a:extLst>
          </p:cNvPr>
          <p:cNvPicPr>
            <a:picLocks noChangeAspect="1"/>
          </p:cNvPicPr>
          <p:nvPr/>
        </p:nvPicPr>
        <p:blipFill>
          <a:blip r:embed="rId2"/>
          <a:stretch>
            <a:fillRect/>
          </a:stretch>
        </p:blipFill>
        <p:spPr>
          <a:xfrm>
            <a:off x="840921" y="4985980"/>
            <a:ext cx="7004957" cy="1704649"/>
          </a:xfrm>
          <a:prstGeom prst="rect">
            <a:avLst/>
          </a:prstGeom>
        </p:spPr>
      </p:pic>
      <p:pic>
        <p:nvPicPr>
          <p:cNvPr id="4" name="Picture 3">
            <a:extLst>
              <a:ext uri="{FF2B5EF4-FFF2-40B4-BE49-F238E27FC236}">
                <a16:creationId xmlns:a16="http://schemas.microsoft.com/office/drawing/2014/main" id="{11FFDE45-2454-5AE1-9579-6E84D5DC8AF3}"/>
              </a:ext>
            </a:extLst>
          </p:cNvPr>
          <p:cNvPicPr>
            <a:picLocks noChangeAspect="1"/>
          </p:cNvPicPr>
          <p:nvPr/>
        </p:nvPicPr>
        <p:blipFill>
          <a:blip r:embed="rId3"/>
          <a:stretch>
            <a:fillRect/>
          </a:stretch>
        </p:blipFill>
        <p:spPr>
          <a:xfrm>
            <a:off x="399516" y="7146472"/>
            <a:ext cx="7887765" cy="4583863"/>
          </a:xfrm>
          <a:prstGeom prst="rect">
            <a:avLst/>
          </a:prstGeom>
        </p:spPr>
      </p:pic>
    </p:spTree>
    <p:extLst>
      <p:ext uri="{BB962C8B-B14F-4D97-AF65-F5344CB8AC3E}">
        <p14:creationId xmlns:p14="http://schemas.microsoft.com/office/powerpoint/2010/main" val="2962176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14D5AD-D997-7D45-4C04-99F9292E9175}"/>
              </a:ext>
            </a:extLst>
          </p:cNvPr>
          <p:cNvSpPr txBox="1"/>
          <p:nvPr/>
        </p:nvSpPr>
        <p:spPr>
          <a:xfrm>
            <a:off x="0" y="0"/>
            <a:ext cx="893963" cy="461665"/>
          </a:xfrm>
          <a:prstGeom prst="rect">
            <a:avLst/>
          </a:prstGeom>
          <a:noFill/>
        </p:spPr>
        <p:txBody>
          <a:bodyPr wrap="none" rtlCol="0">
            <a:spAutoFit/>
          </a:bodyPr>
          <a:lstStyle/>
          <a:p>
            <a:r>
              <a:rPr lang="en-US" sz="2400" dirty="0"/>
              <a:t>Logic</a:t>
            </a:r>
          </a:p>
        </p:txBody>
      </p:sp>
      <p:sp>
        <p:nvSpPr>
          <p:cNvPr id="6" name="TextBox 5">
            <a:extLst>
              <a:ext uri="{FF2B5EF4-FFF2-40B4-BE49-F238E27FC236}">
                <a16:creationId xmlns:a16="http://schemas.microsoft.com/office/drawing/2014/main" id="{CE51E5F8-ACAF-FC88-12D6-DCF232DB99A2}"/>
              </a:ext>
            </a:extLst>
          </p:cNvPr>
          <p:cNvSpPr txBox="1"/>
          <p:nvPr/>
        </p:nvSpPr>
        <p:spPr>
          <a:xfrm>
            <a:off x="0" y="388927"/>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If Else Statements:</a:t>
            </a:r>
          </a:p>
          <a:p>
            <a:pPr marL="285750" indent="-285750">
              <a:buFont typeface="Arial" panose="020B0604020202020204" pitchFamily="34" charset="0"/>
              <a:buChar char="•"/>
            </a:pPr>
            <a:endParaRPr lang="en-US" dirty="0"/>
          </a:p>
          <a:p>
            <a:r>
              <a:rPr lang="en-US" dirty="0"/>
              <a:t>If condition</a:t>
            </a:r>
          </a:p>
          <a:p>
            <a:pPr lvl="1"/>
            <a:r>
              <a:rPr lang="en-US" dirty="0"/>
              <a:t>Code to execute</a:t>
            </a:r>
          </a:p>
          <a:p>
            <a:r>
              <a:rPr lang="en-US" dirty="0"/>
              <a:t>elseif condition </a:t>
            </a:r>
          </a:p>
          <a:p>
            <a:r>
              <a:rPr lang="en-US" dirty="0"/>
              <a:t>	Code to execute</a:t>
            </a:r>
          </a:p>
          <a:p>
            <a:r>
              <a:rPr lang="en-US" dirty="0"/>
              <a:t>else</a:t>
            </a:r>
          </a:p>
          <a:p>
            <a:pPr lvl="1"/>
            <a:r>
              <a:rPr lang="en-US" dirty="0"/>
              <a:t>Code to execute</a:t>
            </a:r>
          </a:p>
          <a:p>
            <a:r>
              <a:rPr lang="en-US" dirty="0"/>
              <a:t>end</a:t>
            </a:r>
          </a:p>
        </p:txBody>
      </p:sp>
      <p:sp>
        <p:nvSpPr>
          <p:cNvPr id="7" name="TextBox 6">
            <a:extLst>
              <a:ext uri="{FF2B5EF4-FFF2-40B4-BE49-F238E27FC236}">
                <a16:creationId xmlns:a16="http://schemas.microsoft.com/office/drawing/2014/main" id="{10835C3B-A988-1578-E0F9-0477F5933F12}"/>
              </a:ext>
            </a:extLst>
          </p:cNvPr>
          <p:cNvSpPr txBox="1"/>
          <p:nvPr/>
        </p:nvSpPr>
        <p:spPr>
          <a:xfrm>
            <a:off x="5203372" y="1219923"/>
            <a:ext cx="2318657" cy="923330"/>
          </a:xfrm>
          <a:prstGeom prst="rect">
            <a:avLst/>
          </a:prstGeom>
          <a:noFill/>
        </p:spPr>
        <p:txBody>
          <a:bodyPr wrap="square" rtlCol="0">
            <a:spAutoFit/>
          </a:bodyPr>
          <a:lstStyle/>
          <a:p>
            <a:r>
              <a:rPr lang="en-US" dirty="0"/>
              <a:t>break and continue are available for loops</a:t>
            </a:r>
          </a:p>
        </p:txBody>
      </p:sp>
      <p:sp>
        <p:nvSpPr>
          <p:cNvPr id="3" name="TextBox 2">
            <a:extLst>
              <a:ext uri="{FF2B5EF4-FFF2-40B4-BE49-F238E27FC236}">
                <a16:creationId xmlns:a16="http://schemas.microsoft.com/office/drawing/2014/main" id="{76A1063B-BAC5-ECA0-7B63-CD0F85C47F00}"/>
              </a:ext>
            </a:extLst>
          </p:cNvPr>
          <p:cNvSpPr txBox="1"/>
          <p:nvPr/>
        </p:nvSpPr>
        <p:spPr>
          <a:xfrm>
            <a:off x="-1" y="3185487"/>
            <a:ext cx="1125629" cy="461665"/>
          </a:xfrm>
          <a:prstGeom prst="rect">
            <a:avLst/>
          </a:prstGeom>
          <a:noFill/>
        </p:spPr>
        <p:txBody>
          <a:bodyPr wrap="none" rtlCol="0">
            <a:spAutoFit/>
          </a:bodyPr>
          <a:lstStyle/>
          <a:p>
            <a:r>
              <a:rPr lang="en-US" sz="2400" dirty="0"/>
              <a:t>Output</a:t>
            </a:r>
          </a:p>
        </p:txBody>
      </p:sp>
      <p:sp>
        <p:nvSpPr>
          <p:cNvPr id="4" name="TextBox 3">
            <a:extLst>
              <a:ext uri="{FF2B5EF4-FFF2-40B4-BE49-F238E27FC236}">
                <a16:creationId xmlns:a16="http://schemas.microsoft.com/office/drawing/2014/main" id="{D3298F75-2C30-BFA0-0998-DE68DEDA574E}"/>
              </a:ext>
            </a:extLst>
          </p:cNvPr>
          <p:cNvSpPr txBox="1"/>
          <p:nvPr/>
        </p:nvSpPr>
        <p:spPr>
          <a:xfrm>
            <a:off x="0" y="3647152"/>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Copying values from MATLAB into excel is possible</a:t>
            </a:r>
          </a:p>
          <a:p>
            <a:pPr marL="742950" lvl="1" indent="-285750">
              <a:buFont typeface="Arial" panose="020B0604020202020204" pitchFamily="34" charset="0"/>
              <a:buChar char="•"/>
            </a:pPr>
            <a:r>
              <a:rPr lang="en-US" dirty="0"/>
              <a:t>Just open the spreadsheet menu and copy and paste</a:t>
            </a:r>
          </a:p>
          <a:p>
            <a:pPr marL="742950" lvl="1" indent="-285750">
              <a:buFont typeface="Arial" panose="020B0604020202020204" pitchFamily="34" charset="0"/>
              <a:buChar char="•"/>
            </a:pPr>
            <a:r>
              <a:rPr lang="en-US" dirty="0"/>
              <a:t>Also, downloading .mat files for a single variable or all variables in your workspace is possible </a:t>
            </a:r>
          </a:p>
          <a:p>
            <a:pPr marL="285750" indent="-285750">
              <a:buFont typeface="Arial" panose="020B0604020202020204" pitchFamily="34" charset="0"/>
              <a:buChar char="•"/>
            </a:pPr>
            <a:r>
              <a:rPr lang="en-US" dirty="0"/>
              <a:t>fprintf(formatted string)</a:t>
            </a:r>
          </a:p>
          <a:p>
            <a:pPr marL="742950" lvl="1" indent="-285750">
              <a:buFont typeface="Arial" panose="020B0604020202020204" pitchFamily="34" charset="0"/>
              <a:buChar char="•"/>
            </a:pPr>
            <a:r>
              <a:rPr lang="en-US" dirty="0"/>
              <a:t>Can use this to format your outputs (like an f string)</a:t>
            </a:r>
          </a:p>
          <a:p>
            <a:pPr marL="1200150" lvl="2" indent="-285750">
              <a:buFont typeface="Arial" panose="020B0604020202020204" pitchFamily="34" charset="0"/>
              <a:buChar char="•"/>
            </a:pPr>
            <a:r>
              <a:rPr lang="en-US" dirty="0"/>
              <a:t>Can put multiple variables in a string</a:t>
            </a:r>
          </a:p>
          <a:p>
            <a:pPr marL="742950" lvl="1" indent="-285750">
              <a:buFont typeface="Arial" panose="020B0604020202020204" pitchFamily="34" charset="0"/>
              <a:buChar char="•"/>
            </a:pPr>
            <a:r>
              <a:rPr lang="en-US" dirty="0"/>
              <a:t>Use ‘\n’ to jump to the next line</a:t>
            </a:r>
          </a:p>
        </p:txBody>
      </p:sp>
      <p:sp>
        <p:nvSpPr>
          <p:cNvPr id="8" name="TextBox 7">
            <a:extLst>
              <a:ext uri="{FF2B5EF4-FFF2-40B4-BE49-F238E27FC236}">
                <a16:creationId xmlns:a16="http://schemas.microsoft.com/office/drawing/2014/main" id="{70C12D11-DA1B-5D81-9215-258E008D23D4}"/>
              </a:ext>
            </a:extLst>
          </p:cNvPr>
          <p:cNvSpPr txBox="1"/>
          <p:nvPr/>
        </p:nvSpPr>
        <p:spPr>
          <a:xfrm>
            <a:off x="2815166" y="0"/>
            <a:ext cx="5198533" cy="3970318"/>
          </a:xfrm>
          <a:prstGeom prst="rect">
            <a:avLst/>
          </a:prstGeom>
          <a:noFill/>
        </p:spPr>
        <p:txBody>
          <a:bodyPr wrap="square" rtlCol="0">
            <a:spAutoFit/>
          </a:bodyPr>
          <a:lstStyle/>
          <a:p>
            <a:pPr marL="285750" indent="-285750">
              <a:buFont typeface="Arial" panose="020B0604020202020204" pitchFamily="34" charset="0"/>
              <a:buChar char="•"/>
            </a:pPr>
            <a:r>
              <a:rPr lang="en-US" dirty="0"/>
              <a:t>While Loops</a:t>
            </a:r>
          </a:p>
          <a:p>
            <a:pPr marL="285750" indent="-285750">
              <a:buFont typeface="Arial" panose="020B0604020202020204" pitchFamily="34" charset="0"/>
              <a:buChar char="•"/>
            </a:pPr>
            <a:endParaRPr lang="en-US" dirty="0"/>
          </a:p>
          <a:p>
            <a:r>
              <a:rPr lang="en-US" dirty="0"/>
              <a:t>while condition</a:t>
            </a:r>
          </a:p>
          <a:p>
            <a:r>
              <a:rPr lang="en-US" dirty="0"/>
              <a:t>	code</a:t>
            </a:r>
          </a:p>
          <a:p>
            <a:r>
              <a:rPr lang="en-US" dirty="0"/>
              <a:t>end</a:t>
            </a:r>
          </a:p>
          <a:p>
            <a:endParaRPr lang="en-US" dirty="0"/>
          </a:p>
          <a:p>
            <a:pPr marL="285750" indent="-285750">
              <a:buFont typeface="Arial" panose="020B0604020202020204" pitchFamily="34" charset="0"/>
              <a:buChar char="•"/>
            </a:pPr>
            <a:r>
              <a:rPr lang="en-US" dirty="0"/>
              <a:t>For loops</a:t>
            </a:r>
          </a:p>
          <a:p>
            <a:pPr marL="285750" indent="-285750">
              <a:buFont typeface="Arial" panose="020B0604020202020204" pitchFamily="34" charset="0"/>
              <a:buChar char="•"/>
            </a:pPr>
            <a:endParaRPr lang="en-US" dirty="0"/>
          </a:p>
          <a:p>
            <a:r>
              <a:rPr lang="en-US" dirty="0"/>
              <a:t>for iterable</a:t>
            </a:r>
          </a:p>
          <a:p>
            <a:r>
              <a:rPr lang="en-US" dirty="0"/>
              <a:t>	code</a:t>
            </a:r>
          </a:p>
          <a:p>
            <a:r>
              <a:rPr lang="en-US" dirty="0"/>
              <a:t>end</a:t>
            </a:r>
          </a:p>
          <a:p>
            <a:pPr marL="742950" lvl="1" indent="-285750">
              <a:buFont typeface="Arial" panose="020B0604020202020204" pitchFamily="34" charset="0"/>
              <a:buChar char="•"/>
            </a:pPr>
            <a:r>
              <a:rPr lang="en-US" dirty="0"/>
              <a:t>Iterables take the form i = start:step:stop</a:t>
            </a:r>
          </a:p>
          <a:p>
            <a:endParaRPr lang="en-US" dirty="0"/>
          </a:p>
          <a:p>
            <a:endParaRPr lang="en-US" dirty="0"/>
          </a:p>
        </p:txBody>
      </p:sp>
      <p:pic>
        <p:nvPicPr>
          <p:cNvPr id="9" name="Picture 8">
            <a:extLst>
              <a:ext uri="{FF2B5EF4-FFF2-40B4-BE49-F238E27FC236}">
                <a16:creationId xmlns:a16="http://schemas.microsoft.com/office/drawing/2014/main" id="{398C2BA4-E94B-098F-653C-3DF9D6B5E121}"/>
              </a:ext>
            </a:extLst>
          </p:cNvPr>
          <p:cNvPicPr>
            <a:picLocks noChangeAspect="1"/>
          </p:cNvPicPr>
          <p:nvPr/>
        </p:nvPicPr>
        <p:blipFill>
          <a:blip r:embed="rId2"/>
          <a:stretch>
            <a:fillRect/>
          </a:stretch>
        </p:blipFill>
        <p:spPr>
          <a:xfrm>
            <a:off x="0" y="5955476"/>
            <a:ext cx="8686800" cy="4397789"/>
          </a:xfrm>
          <a:prstGeom prst="rect">
            <a:avLst/>
          </a:prstGeom>
        </p:spPr>
      </p:pic>
    </p:spTree>
    <p:extLst>
      <p:ext uri="{BB962C8B-B14F-4D97-AF65-F5344CB8AC3E}">
        <p14:creationId xmlns:p14="http://schemas.microsoft.com/office/powerpoint/2010/main" val="3456218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AC42F5-96A6-959F-0A64-C422DC4ABEE7}"/>
              </a:ext>
            </a:extLst>
          </p:cNvPr>
          <p:cNvSpPr txBox="1"/>
          <p:nvPr/>
        </p:nvSpPr>
        <p:spPr>
          <a:xfrm>
            <a:off x="16030" y="0"/>
            <a:ext cx="1109599" cy="461665"/>
          </a:xfrm>
          <a:prstGeom prst="rect">
            <a:avLst/>
          </a:prstGeom>
          <a:noFill/>
        </p:spPr>
        <p:txBody>
          <a:bodyPr wrap="none" rtlCol="0">
            <a:spAutoFit/>
          </a:bodyPr>
          <a:lstStyle/>
          <a:p>
            <a:r>
              <a:rPr lang="en-US" sz="2400" dirty="0"/>
              <a:t>m-files</a:t>
            </a:r>
          </a:p>
        </p:txBody>
      </p:sp>
      <p:sp>
        <p:nvSpPr>
          <p:cNvPr id="7" name="TextBox 6">
            <a:extLst>
              <a:ext uri="{FF2B5EF4-FFF2-40B4-BE49-F238E27FC236}">
                <a16:creationId xmlns:a16="http://schemas.microsoft.com/office/drawing/2014/main" id="{5DDC7252-E124-89C9-3F8A-8CF629D21F44}"/>
              </a:ext>
            </a:extLst>
          </p:cNvPr>
          <p:cNvSpPr txBox="1"/>
          <p:nvPr/>
        </p:nvSpPr>
        <p:spPr>
          <a:xfrm>
            <a:off x="0" y="461665"/>
            <a:ext cx="6580519" cy="1200329"/>
          </a:xfrm>
          <a:prstGeom prst="rect">
            <a:avLst/>
          </a:prstGeom>
          <a:noFill/>
        </p:spPr>
        <p:txBody>
          <a:bodyPr wrap="none" rtlCol="0">
            <a:spAutoFit/>
          </a:bodyPr>
          <a:lstStyle/>
          <a:p>
            <a:pPr marL="285750" indent="-285750">
              <a:buFont typeface="Arial" panose="020B0604020202020204" pitchFamily="34" charset="0"/>
              <a:buChar char="•"/>
            </a:pPr>
            <a:r>
              <a:rPr lang="en-US" dirty="0"/>
              <a:t>Used for creating functions\</a:t>
            </a:r>
          </a:p>
          <a:p>
            <a:pPr marL="285750" indent="-285750">
              <a:buFont typeface="Arial" panose="020B0604020202020204" pitchFamily="34" charset="0"/>
              <a:buChar char="•"/>
            </a:pPr>
            <a:r>
              <a:rPr lang="en-US" dirty="0"/>
              <a:t>Anonymous functions (Lambda functions)</a:t>
            </a:r>
          </a:p>
          <a:p>
            <a:pPr marL="742950" lvl="1" indent="-285750">
              <a:buFont typeface="Arial" panose="020B0604020202020204" pitchFamily="34" charset="0"/>
              <a:buChar char="•"/>
            </a:pPr>
            <a:r>
              <a:rPr lang="en-US" dirty="0"/>
              <a:t>Takes the form: function_name = @(var1, var2…) function</a:t>
            </a:r>
          </a:p>
          <a:p>
            <a:pPr marL="285750" indent="-285750">
              <a:buFont typeface="Arial" panose="020B0604020202020204" pitchFamily="34" charset="0"/>
              <a:buChar char="•"/>
            </a:pPr>
            <a:r>
              <a:rPr lang="en-US" dirty="0"/>
              <a:t>Actual functions as files</a:t>
            </a:r>
          </a:p>
        </p:txBody>
      </p:sp>
      <p:pic>
        <p:nvPicPr>
          <p:cNvPr id="9" name="Picture 8">
            <a:extLst>
              <a:ext uri="{FF2B5EF4-FFF2-40B4-BE49-F238E27FC236}">
                <a16:creationId xmlns:a16="http://schemas.microsoft.com/office/drawing/2014/main" id="{68A7D8C5-FE8A-1280-2E1D-EF3ABD7C9CB5}"/>
              </a:ext>
            </a:extLst>
          </p:cNvPr>
          <p:cNvPicPr>
            <a:picLocks noChangeAspect="1"/>
          </p:cNvPicPr>
          <p:nvPr/>
        </p:nvPicPr>
        <p:blipFill>
          <a:blip r:embed="rId2"/>
          <a:stretch>
            <a:fillRect/>
          </a:stretch>
        </p:blipFill>
        <p:spPr>
          <a:xfrm>
            <a:off x="16030" y="1661994"/>
            <a:ext cx="8686800" cy="5564133"/>
          </a:xfrm>
          <a:prstGeom prst="rect">
            <a:avLst/>
          </a:prstGeom>
        </p:spPr>
      </p:pic>
      <p:sp>
        <p:nvSpPr>
          <p:cNvPr id="10" name="TextBox 9">
            <a:extLst>
              <a:ext uri="{FF2B5EF4-FFF2-40B4-BE49-F238E27FC236}">
                <a16:creationId xmlns:a16="http://schemas.microsoft.com/office/drawing/2014/main" id="{46E5C337-1306-0B6B-9E23-A5C1336F08A2}"/>
              </a:ext>
            </a:extLst>
          </p:cNvPr>
          <p:cNvSpPr txBox="1"/>
          <p:nvPr/>
        </p:nvSpPr>
        <p:spPr>
          <a:xfrm>
            <a:off x="1" y="7226126"/>
            <a:ext cx="8702830" cy="923330"/>
          </a:xfrm>
          <a:prstGeom prst="rect">
            <a:avLst/>
          </a:prstGeom>
          <a:noFill/>
        </p:spPr>
        <p:txBody>
          <a:bodyPr wrap="square" rtlCol="0">
            <a:spAutoFit/>
          </a:bodyPr>
          <a:lstStyle/>
          <a:p>
            <a:pPr marL="742950" lvl="1" indent="-285750">
              <a:buFont typeface="Arial" panose="020B0604020202020204" pitchFamily="34" charset="0"/>
              <a:buChar char="•"/>
            </a:pPr>
            <a:r>
              <a:rPr lang="en-US" dirty="0"/>
              <a:t>Functions can have multiple outputs. To take advantage of this, use a vector [var1, var2]</a:t>
            </a:r>
          </a:p>
          <a:p>
            <a:pPr marL="742950" lvl="1" indent="-285750">
              <a:buFont typeface="Arial" panose="020B0604020202020204" pitchFamily="34" charset="0"/>
              <a:buChar char="•"/>
            </a:pPr>
            <a:r>
              <a:rPr lang="en-US" dirty="0"/>
              <a:t>Useful for large amounts of code</a:t>
            </a:r>
          </a:p>
        </p:txBody>
      </p:sp>
      <p:sp>
        <p:nvSpPr>
          <p:cNvPr id="11" name="TextBox 10">
            <a:extLst>
              <a:ext uri="{FF2B5EF4-FFF2-40B4-BE49-F238E27FC236}">
                <a16:creationId xmlns:a16="http://schemas.microsoft.com/office/drawing/2014/main" id="{C466EBC2-ED42-C890-26C0-05F8460133A2}"/>
              </a:ext>
            </a:extLst>
          </p:cNvPr>
          <p:cNvSpPr txBox="1"/>
          <p:nvPr/>
        </p:nvSpPr>
        <p:spPr>
          <a:xfrm>
            <a:off x="-31259" y="8086246"/>
            <a:ext cx="1204176" cy="461665"/>
          </a:xfrm>
          <a:prstGeom prst="rect">
            <a:avLst/>
          </a:prstGeom>
          <a:noFill/>
        </p:spPr>
        <p:txBody>
          <a:bodyPr wrap="none" rtlCol="0">
            <a:spAutoFit/>
          </a:bodyPr>
          <a:lstStyle/>
          <a:p>
            <a:r>
              <a:rPr lang="en-US" sz="2400" dirty="0"/>
              <a:t>Plotting</a:t>
            </a:r>
          </a:p>
        </p:txBody>
      </p:sp>
      <p:sp>
        <p:nvSpPr>
          <p:cNvPr id="12" name="TextBox 11">
            <a:extLst>
              <a:ext uri="{FF2B5EF4-FFF2-40B4-BE49-F238E27FC236}">
                <a16:creationId xmlns:a16="http://schemas.microsoft.com/office/drawing/2014/main" id="{AE7C817A-EA48-E4D4-ED9A-001FC2B8BFB7}"/>
              </a:ext>
            </a:extLst>
          </p:cNvPr>
          <p:cNvSpPr txBox="1"/>
          <p:nvPr/>
        </p:nvSpPr>
        <p:spPr>
          <a:xfrm>
            <a:off x="0" y="8547911"/>
            <a:ext cx="6778138" cy="646331"/>
          </a:xfrm>
          <a:prstGeom prst="rect">
            <a:avLst/>
          </a:prstGeom>
          <a:noFill/>
        </p:spPr>
        <p:txBody>
          <a:bodyPr wrap="none" rtlCol="0">
            <a:spAutoFit/>
          </a:bodyPr>
          <a:lstStyle/>
          <a:p>
            <a:pPr marL="285750" indent="-285750">
              <a:buFont typeface="Arial" panose="020B0604020202020204" pitchFamily="34" charset="0"/>
              <a:buChar char="•"/>
            </a:pPr>
            <a:r>
              <a:rPr lang="en-US" dirty="0"/>
              <a:t>plot(x, y) creates quick, dirty plots</a:t>
            </a:r>
          </a:p>
          <a:p>
            <a:pPr marL="285750" indent="-285750">
              <a:buFont typeface="Arial" panose="020B0604020202020204" pitchFamily="34" charset="0"/>
              <a:buChar char="•"/>
            </a:pPr>
            <a:r>
              <a:rPr lang="en-US" dirty="0"/>
              <a:t>Some formatting can easily be applied to make your plots better</a:t>
            </a:r>
          </a:p>
        </p:txBody>
      </p:sp>
      <p:pic>
        <p:nvPicPr>
          <p:cNvPr id="14" name="Picture 13">
            <a:extLst>
              <a:ext uri="{FF2B5EF4-FFF2-40B4-BE49-F238E27FC236}">
                <a16:creationId xmlns:a16="http://schemas.microsoft.com/office/drawing/2014/main" id="{4B9A13B4-7176-9F0B-1DAA-AC108CED1718}"/>
              </a:ext>
            </a:extLst>
          </p:cNvPr>
          <p:cNvPicPr>
            <a:picLocks noChangeAspect="1"/>
          </p:cNvPicPr>
          <p:nvPr/>
        </p:nvPicPr>
        <p:blipFill>
          <a:blip r:embed="rId3"/>
          <a:stretch>
            <a:fillRect/>
          </a:stretch>
        </p:blipFill>
        <p:spPr>
          <a:xfrm>
            <a:off x="905858" y="9109251"/>
            <a:ext cx="6875083" cy="3082749"/>
          </a:xfrm>
          <a:prstGeom prst="rect">
            <a:avLst/>
          </a:prstGeom>
        </p:spPr>
      </p:pic>
    </p:spTree>
    <p:extLst>
      <p:ext uri="{BB962C8B-B14F-4D97-AF65-F5344CB8AC3E}">
        <p14:creationId xmlns:p14="http://schemas.microsoft.com/office/powerpoint/2010/main" val="1587277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D3BFC8-E5C3-F91E-CDAD-5DB67C651FBE}"/>
              </a:ext>
            </a:extLst>
          </p:cNvPr>
          <p:cNvSpPr txBox="1"/>
          <p:nvPr/>
        </p:nvSpPr>
        <p:spPr>
          <a:xfrm>
            <a:off x="0" y="0"/>
            <a:ext cx="7846635" cy="4247317"/>
          </a:xfrm>
          <a:prstGeom prst="rect">
            <a:avLst/>
          </a:prstGeom>
          <a:noFill/>
        </p:spPr>
        <p:txBody>
          <a:bodyPr wrap="none" rtlCol="0">
            <a:spAutoFit/>
          </a:bodyPr>
          <a:lstStyle/>
          <a:p>
            <a:pPr marL="285750" indent="-285750">
              <a:buFont typeface="Arial" panose="020B0604020202020204" pitchFamily="34" charset="0"/>
              <a:buChar char="•"/>
            </a:pPr>
            <a:r>
              <a:rPr lang="en-US" dirty="0"/>
              <a:t>Plot formatting</a:t>
            </a:r>
          </a:p>
          <a:p>
            <a:pPr marL="742950" lvl="1" indent="-285750">
              <a:buFont typeface="Arial" panose="020B0604020202020204" pitchFamily="34" charset="0"/>
              <a:buChar char="•"/>
            </a:pPr>
            <a:r>
              <a:rPr lang="en-US" dirty="0"/>
              <a:t>plotted_data = plot(x_data, y_data)</a:t>
            </a:r>
          </a:p>
          <a:p>
            <a:pPr marL="1200150" lvl="2" indent="-285750">
              <a:buFont typeface="Arial" panose="020B0604020202020204" pitchFamily="34" charset="0"/>
              <a:buChar char="•"/>
            </a:pPr>
            <a:r>
              <a:rPr lang="en-US" dirty="0"/>
              <a:t>To put multiple data sets on a plot, use ‘hold on’ after the first one</a:t>
            </a:r>
          </a:p>
          <a:p>
            <a:pPr marL="742950" lvl="1" indent="-285750">
              <a:buFont typeface="Arial" panose="020B0604020202020204" pitchFamily="34" charset="0"/>
              <a:buChar char="•"/>
            </a:pPr>
            <a:r>
              <a:rPr lang="en-US" dirty="0"/>
              <a:t>set(plotted_data, ‘Color’, [R, G, B]) The RGB values are normalized to 1</a:t>
            </a:r>
          </a:p>
          <a:p>
            <a:pPr marL="742950" lvl="1" indent="-285750">
              <a:buFont typeface="Arial" panose="020B0604020202020204" pitchFamily="34" charset="0"/>
              <a:buChar char="•"/>
            </a:pPr>
            <a:r>
              <a:rPr lang="en-US" dirty="0"/>
              <a:t>set(plotted_data, ‘LineStyle’, ‘-’)</a:t>
            </a:r>
          </a:p>
          <a:p>
            <a:pPr marL="742950" lvl="1" indent="-285750">
              <a:buFont typeface="Arial" panose="020B0604020202020204" pitchFamily="34" charset="0"/>
              <a:buChar char="•"/>
            </a:pPr>
            <a:r>
              <a:rPr lang="en-US" dirty="0"/>
              <a:t>to change bounds</a:t>
            </a:r>
          </a:p>
          <a:p>
            <a:pPr marL="1200150" lvl="2" indent="-285750">
              <a:buFont typeface="Arial" panose="020B0604020202020204" pitchFamily="34" charset="0"/>
              <a:buChar char="•"/>
            </a:pPr>
            <a:r>
              <a:rPr lang="en-US" dirty="0"/>
              <a:t>xlim([start, stop])</a:t>
            </a:r>
          </a:p>
          <a:p>
            <a:pPr marL="1200150" lvl="2" indent="-285750">
              <a:buFont typeface="Arial" panose="020B0604020202020204" pitchFamily="34" charset="0"/>
              <a:buChar char="•"/>
            </a:pPr>
            <a:r>
              <a:rPr lang="en-US" dirty="0"/>
              <a:t>ylim([start, stop])</a:t>
            </a:r>
          </a:p>
          <a:p>
            <a:pPr marL="742950" lvl="1" indent="-285750">
              <a:buFont typeface="Arial" panose="020B0604020202020204" pitchFamily="34" charset="0"/>
              <a:buChar char="•"/>
            </a:pPr>
            <a:r>
              <a:rPr lang="en-US" dirty="0"/>
              <a:t>to change axis labels</a:t>
            </a:r>
          </a:p>
          <a:p>
            <a:pPr marL="1200150" lvl="2" indent="-285750">
              <a:buFont typeface="Arial" panose="020B0604020202020204" pitchFamily="34" charset="0"/>
              <a:buChar char="•"/>
            </a:pPr>
            <a:r>
              <a:rPr lang="en-US" dirty="0"/>
              <a:t>xlabel(‘name’, ‘FontSize’, int)</a:t>
            </a:r>
          </a:p>
          <a:p>
            <a:pPr marL="1200150" lvl="2" indent="-285750">
              <a:buFont typeface="Arial" panose="020B0604020202020204" pitchFamily="34" charset="0"/>
              <a:buChar char="•"/>
            </a:pPr>
            <a:r>
              <a:rPr lang="en-US" dirty="0"/>
              <a:t>xlabel(‘name’, ‘FontSize’, int)</a:t>
            </a:r>
          </a:p>
          <a:p>
            <a:pPr marL="742950" lvl="1" indent="-285750">
              <a:buFont typeface="Arial" panose="020B0604020202020204" pitchFamily="34" charset="0"/>
              <a:buChar char="•"/>
            </a:pPr>
            <a:r>
              <a:rPr lang="en-US" dirty="0"/>
              <a:t>Title:</a:t>
            </a:r>
          </a:p>
          <a:p>
            <a:pPr marL="1200150" lvl="2" indent="-285750">
              <a:buFont typeface="Arial" panose="020B0604020202020204" pitchFamily="34" charset="0"/>
              <a:buChar char="•"/>
            </a:pPr>
            <a:r>
              <a:rPr lang="en-US" dirty="0"/>
              <a:t>title(‘title’, ‘FontSize’, int)</a:t>
            </a:r>
          </a:p>
          <a:p>
            <a:pPr marL="742950" lvl="1" indent="-285750">
              <a:buFont typeface="Arial" panose="020B0604020202020204" pitchFamily="34" charset="0"/>
              <a:buChar char="•"/>
            </a:pPr>
            <a:r>
              <a:rPr lang="en-US" dirty="0"/>
              <a:t>Legend:</a:t>
            </a:r>
          </a:p>
          <a:p>
            <a:pPr marL="1200150" lvl="2" indent="-285750">
              <a:buFont typeface="Arial" panose="020B0604020202020204" pitchFamily="34" charset="0"/>
              <a:buChar char="•"/>
            </a:pPr>
            <a:r>
              <a:rPr lang="en-US" dirty="0"/>
              <a:t>Legend(‘name for first graphed data’, …)</a:t>
            </a:r>
          </a:p>
        </p:txBody>
      </p:sp>
      <p:sp>
        <p:nvSpPr>
          <p:cNvPr id="3" name="TextBox 2">
            <a:extLst>
              <a:ext uri="{FF2B5EF4-FFF2-40B4-BE49-F238E27FC236}">
                <a16:creationId xmlns:a16="http://schemas.microsoft.com/office/drawing/2014/main" id="{E51C0E98-1F34-0EF9-1DE2-DD86A58E772D}"/>
              </a:ext>
            </a:extLst>
          </p:cNvPr>
          <p:cNvSpPr txBox="1"/>
          <p:nvPr/>
        </p:nvSpPr>
        <p:spPr>
          <a:xfrm>
            <a:off x="0" y="4269052"/>
            <a:ext cx="2501069" cy="461665"/>
          </a:xfrm>
          <a:prstGeom prst="rect">
            <a:avLst/>
          </a:prstGeom>
          <a:noFill/>
        </p:spPr>
        <p:txBody>
          <a:bodyPr wrap="none" rtlCol="0">
            <a:spAutoFit/>
          </a:bodyPr>
          <a:lstStyle/>
          <a:p>
            <a:r>
              <a:rPr lang="en-US" sz="2400" dirty="0"/>
              <a:t>Symbolic Toolbox</a:t>
            </a:r>
          </a:p>
        </p:txBody>
      </p:sp>
      <p:sp>
        <p:nvSpPr>
          <p:cNvPr id="4" name="TextBox 3">
            <a:extLst>
              <a:ext uri="{FF2B5EF4-FFF2-40B4-BE49-F238E27FC236}">
                <a16:creationId xmlns:a16="http://schemas.microsoft.com/office/drawing/2014/main" id="{AB037CA8-C26D-0285-CAAE-CDC95EFA3B56}"/>
              </a:ext>
            </a:extLst>
          </p:cNvPr>
          <p:cNvSpPr txBox="1"/>
          <p:nvPr/>
        </p:nvSpPr>
        <p:spPr>
          <a:xfrm>
            <a:off x="0" y="4730717"/>
            <a:ext cx="5579604" cy="5632311"/>
          </a:xfrm>
          <a:prstGeom prst="rect">
            <a:avLst/>
          </a:prstGeom>
          <a:noFill/>
        </p:spPr>
        <p:txBody>
          <a:bodyPr wrap="none" rtlCol="0">
            <a:spAutoFit/>
          </a:bodyPr>
          <a:lstStyle/>
          <a:p>
            <a:pPr marL="285750" indent="-285750">
              <a:buFont typeface="Arial" panose="020B0604020202020204" pitchFamily="34" charset="0"/>
              <a:buChar char="•"/>
            </a:pPr>
            <a:r>
              <a:rPr lang="en-US" dirty="0"/>
              <a:t>defining symbolic variables</a:t>
            </a:r>
          </a:p>
          <a:p>
            <a:pPr marL="742950" lvl="1" indent="-285750">
              <a:buFont typeface="Arial" panose="020B0604020202020204" pitchFamily="34" charset="0"/>
              <a:buChar char="•"/>
            </a:pPr>
            <a:r>
              <a:rPr lang="en-US" dirty="0"/>
              <a:t>syms var</a:t>
            </a:r>
          </a:p>
          <a:p>
            <a:pPr marL="285750" indent="-285750">
              <a:buFont typeface="Arial" panose="020B0604020202020204" pitchFamily="34" charset="0"/>
              <a:buChar char="•"/>
            </a:pPr>
            <a:r>
              <a:rPr lang="en-US" dirty="0"/>
              <a:t>To do fractional math without decimal points</a:t>
            </a:r>
          </a:p>
          <a:p>
            <a:pPr marL="742950" lvl="1" indent="-285750">
              <a:buFont typeface="Arial" panose="020B0604020202020204" pitchFamily="34" charset="0"/>
              <a:buChar char="•"/>
            </a:pPr>
            <a:r>
              <a:rPr lang="en-US" dirty="0"/>
              <a:t>sym(frac)</a:t>
            </a:r>
          </a:p>
          <a:p>
            <a:pPr marL="285750" indent="-285750">
              <a:buFont typeface="Arial" panose="020B0604020202020204" pitchFamily="34" charset="0"/>
              <a:buChar char="•"/>
            </a:pPr>
            <a:r>
              <a:rPr lang="en-US" dirty="0"/>
              <a:t>Simplify functions</a:t>
            </a:r>
          </a:p>
          <a:p>
            <a:pPr marL="742950" lvl="1" indent="-285750">
              <a:buFont typeface="Arial" panose="020B0604020202020204" pitchFamily="34" charset="0"/>
              <a:buChar char="•"/>
            </a:pPr>
            <a:r>
              <a:rPr lang="en-US" dirty="0"/>
              <a:t>expand(sym_func)</a:t>
            </a:r>
          </a:p>
          <a:p>
            <a:pPr marL="742950" lvl="1" indent="-285750">
              <a:buFont typeface="Arial" panose="020B0604020202020204" pitchFamily="34" charset="0"/>
              <a:buChar char="•"/>
            </a:pPr>
            <a:r>
              <a:rPr lang="en-US" dirty="0"/>
              <a:t>simplify(sym_func)</a:t>
            </a:r>
          </a:p>
          <a:p>
            <a:pPr marL="285750" indent="-285750">
              <a:buFont typeface="Arial" panose="020B0604020202020204" pitchFamily="34" charset="0"/>
              <a:buChar char="•"/>
            </a:pPr>
            <a:r>
              <a:rPr lang="en-US" dirty="0"/>
              <a:t>substitute values in a symbolic function</a:t>
            </a:r>
          </a:p>
          <a:p>
            <a:pPr marL="742950" lvl="1" indent="-285750">
              <a:buFont typeface="Arial" panose="020B0604020202020204" pitchFamily="34" charset="0"/>
              <a:buChar char="•"/>
            </a:pPr>
            <a:r>
              <a:rPr lang="en-US" dirty="0"/>
              <a:t>subs(sym_func, [var1, var2, …], [val1, val2, …])</a:t>
            </a:r>
          </a:p>
          <a:p>
            <a:pPr marL="285750" indent="-285750">
              <a:buFont typeface="Arial" panose="020B0604020202020204" pitchFamily="34" charset="0"/>
              <a:buChar char="•"/>
            </a:pPr>
            <a:r>
              <a:rPr lang="en-US" dirty="0"/>
              <a:t>Factor polynomials</a:t>
            </a:r>
          </a:p>
          <a:p>
            <a:pPr marL="742950" lvl="1" indent="-285750">
              <a:buFont typeface="Arial" panose="020B0604020202020204" pitchFamily="34" charset="0"/>
              <a:buChar char="•"/>
            </a:pPr>
            <a:r>
              <a:rPr lang="en-US" dirty="0"/>
              <a:t>factor(sym_func)</a:t>
            </a:r>
          </a:p>
          <a:p>
            <a:pPr marL="285750" indent="-285750">
              <a:buFont typeface="Arial" panose="020B0604020202020204" pitchFamily="34" charset="0"/>
              <a:buChar char="•"/>
            </a:pPr>
            <a:r>
              <a:rPr lang="en-US" dirty="0"/>
              <a:t>Convert to anonymous function</a:t>
            </a:r>
          </a:p>
          <a:p>
            <a:pPr marL="742950" lvl="1" indent="-285750">
              <a:buFont typeface="Arial" panose="020B0604020202020204" pitchFamily="34" charset="0"/>
              <a:buChar char="•"/>
            </a:pPr>
            <a:r>
              <a:rPr lang="en-US" dirty="0"/>
              <a:t>matlabFunction(sym_func)</a:t>
            </a:r>
          </a:p>
          <a:p>
            <a:pPr marL="285750" indent="-285750">
              <a:buFont typeface="Arial" panose="020B0604020202020204" pitchFamily="34" charset="0"/>
              <a:buChar char="•"/>
            </a:pPr>
            <a:r>
              <a:rPr lang="en-US" dirty="0"/>
              <a:t>Derivatives/Integrals</a:t>
            </a:r>
          </a:p>
          <a:p>
            <a:pPr marL="742950" lvl="1" indent="-285750">
              <a:buFont typeface="Arial" panose="020B0604020202020204" pitchFamily="34" charset="0"/>
              <a:buChar char="•"/>
            </a:pPr>
            <a:r>
              <a:rPr lang="en-US" dirty="0"/>
              <a:t>diff(sym_func, var, order)</a:t>
            </a:r>
          </a:p>
          <a:p>
            <a:pPr marL="742950" lvl="1" indent="-285750">
              <a:buFont typeface="Arial" panose="020B0604020202020204" pitchFamily="34" charset="0"/>
              <a:buChar char="•"/>
            </a:pPr>
            <a:r>
              <a:rPr lang="en-US" dirty="0"/>
              <a:t>int(sym_func, var): indefinite</a:t>
            </a:r>
          </a:p>
          <a:p>
            <a:pPr marL="742950" lvl="1" indent="-285750">
              <a:buFont typeface="Arial" panose="020B0604020202020204" pitchFamily="34" charset="0"/>
              <a:buChar char="•"/>
            </a:pPr>
            <a:r>
              <a:rPr lang="en-US" dirty="0"/>
              <a:t>int(sym_func, var, from, to) definite</a:t>
            </a:r>
          </a:p>
          <a:p>
            <a:pPr marL="1200150" lvl="2" indent="-285750">
              <a:buFont typeface="Arial" panose="020B0604020202020204" pitchFamily="34" charset="0"/>
              <a:buChar char="•"/>
            </a:pPr>
            <a:r>
              <a:rPr lang="en-US" dirty="0"/>
              <a:t>can use symbolic variables for form and to</a:t>
            </a:r>
          </a:p>
          <a:p>
            <a:pPr marL="742950" lvl="1" indent="-285750">
              <a:buFont typeface="Arial" panose="020B0604020202020204" pitchFamily="34" charset="0"/>
              <a:buChar char="•"/>
            </a:pPr>
            <a:r>
              <a:rPr lang="en-US" dirty="0"/>
              <a:t>What if your integral has no easy solution?</a:t>
            </a:r>
          </a:p>
          <a:p>
            <a:pPr marL="1200150" lvl="2" indent="-285750">
              <a:buFont typeface="Arial" panose="020B0604020202020204" pitchFamily="34" charset="0"/>
              <a:buChar char="•"/>
            </a:pPr>
            <a:r>
              <a:rPr lang="en-US" dirty="0"/>
              <a:t>vpa(integral)</a:t>
            </a:r>
          </a:p>
        </p:txBody>
      </p:sp>
      <p:sp>
        <p:nvSpPr>
          <p:cNvPr id="5" name="TextBox 4">
            <a:extLst>
              <a:ext uri="{FF2B5EF4-FFF2-40B4-BE49-F238E27FC236}">
                <a16:creationId xmlns:a16="http://schemas.microsoft.com/office/drawing/2014/main" id="{6C77E707-0484-51F1-223E-D98650C68B98}"/>
              </a:ext>
            </a:extLst>
          </p:cNvPr>
          <p:cNvSpPr txBox="1"/>
          <p:nvPr/>
        </p:nvSpPr>
        <p:spPr>
          <a:xfrm>
            <a:off x="0" y="10318628"/>
            <a:ext cx="86868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These functions do not change  the existing variable, make sure to assign new variables when making them</a:t>
            </a:r>
          </a:p>
        </p:txBody>
      </p:sp>
    </p:spTree>
    <p:extLst>
      <p:ext uri="{BB962C8B-B14F-4D97-AF65-F5344CB8AC3E}">
        <p14:creationId xmlns:p14="http://schemas.microsoft.com/office/powerpoint/2010/main" val="4241957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C40061-1FEE-7FB7-9711-DF9DB0E24120}"/>
              </a:ext>
            </a:extLst>
          </p:cNvPr>
          <p:cNvSpPr txBox="1"/>
          <p:nvPr/>
        </p:nvSpPr>
        <p:spPr>
          <a:xfrm>
            <a:off x="0" y="0"/>
            <a:ext cx="5422190" cy="923330"/>
          </a:xfrm>
          <a:prstGeom prst="rect">
            <a:avLst/>
          </a:prstGeom>
          <a:noFill/>
        </p:spPr>
        <p:txBody>
          <a:bodyPr wrap="none" rtlCol="0">
            <a:spAutoFit/>
          </a:bodyPr>
          <a:lstStyle/>
          <a:p>
            <a:r>
              <a:rPr lang="en-US" dirty="0"/>
              <a:t>Some other functions that are useful</a:t>
            </a:r>
          </a:p>
          <a:p>
            <a:pPr marL="285750" indent="-285750">
              <a:buFont typeface="Arial" panose="020B0604020202020204" pitchFamily="34" charset="0"/>
              <a:buChar char="•"/>
            </a:pPr>
            <a:r>
              <a:rPr lang="en-US" dirty="0"/>
              <a:t>lower(str) -&gt; returns the string but in all lowercase</a:t>
            </a:r>
          </a:p>
          <a:p>
            <a:pPr marL="285750" indent="-285750">
              <a:buFont typeface="Arial" panose="020B0604020202020204" pitchFamily="34" charset="0"/>
              <a:buChar char="•"/>
            </a:pPr>
            <a:r>
              <a:rPr lang="en-US" dirty="0"/>
              <a:t>error(message) -&gt; raises an error</a:t>
            </a:r>
          </a:p>
        </p:txBody>
      </p:sp>
    </p:spTree>
    <p:extLst>
      <p:ext uri="{BB962C8B-B14F-4D97-AF65-F5344CB8AC3E}">
        <p14:creationId xmlns:p14="http://schemas.microsoft.com/office/powerpoint/2010/main" val="2749181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211AF6-4E23-22A3-809B-654C6B8042C5}"/>
              </a:ext>
            </a:extLst>
          </p:cNvPr>
          <p:cNvSpPr txBox="1"/>
          <p:nvPr/>
        </p:nvSpPr>
        <p:spPr>
          <a:xfrm>
            <a:off x="643124" y="0"/>
            <a:ext cx="7400552" cy="523220"/>
          </a:xfrm>
          <a:prstGeom prst="rect">
            <a:avLst/>
          </a:prstGeom>
          <a:noFill/>
        </p:spPr>
        <p:txBody>
          <a:bodyPr wrap="none" rtlCol="0">
            <a:spAutoFit/>
          </a:bodyPr>
          <a:lstStyle/>
          <a:p>
            <a:r>
              <a:rPr lang="en-US" sz="2800" dirty="0"/>
              <a:t>Chapter 3: Single Variable Nonlinear Equations</a:t>
            </a:r>
          </a:p>
        </p:txBody>
      </p:sp>
      <p:sp>
        <p:nvSpPr>
          <p:cNvPr id="3" name="TextBox 2">
            <a:extLst>
              <a:ext uri="{FF2B5EF4-FFF2-40B4-BE49-F238E27FC236}">
                <a16:creationId xmlns:a16="http://schemas.microsoft.com/office/drawing/2014/main" id="{F8768B86-108F-8931-607D-82C069A65F1A}"/>
              </a:ext>
            </a:extLst>
          </p:cNvPr>
          <p:cNvSpPr txBox="1"/>
          <p:nvPr/>
        </p:nvSpPr>
        <p:spPr>
          <a:xfrm>
            <a:off x="0" y="523220"/>
            <a:ext cx="5547609" cy="369332"/>
          </a:xfrm>
          <a:prstGeom prst="rect">
            <a:avLst/>
          </a:prstGeom>
          <a:noFill/>
        </p:spPr>
        <p:txBody>
          <a:bodyPr wrap="none" rtlCol="0">
            <a:spAutoFit/>
          </a:bodyPr>
          <a:lstStyle/>
          <a:p>
            <a:pPr marL="285750" indent="-285750">
              <a:buFont typeface="Arial" panose="020B0604020202020204" pitchFamily="34" charset="0"/>
              <a:buChar char="•"/>
            </a:pPr>
            <a:r>
              <a:rPr lang="en-US" dirty="0"/>
              <a:t>Ideal Gas law is an example of a nonlinear equation</a:t>
            </a:r>
          </a:p>
        </p:txBody>
      </p:sp>
      <p:sp>
        <p:nvSpPr>
          <p:cNvPr id="4" name="TextBox 3">
            <a:extLst>
              <a:ext uri="{FF2B5EF4-FFF2-40B4-BE49-F238E27FC236}">
                <a16:creationId xmlns:a16="http://schemas.microsoft.com/office/drawing/2014/main" id="{3BA9D583-7782-B406-B5AD-7EC4DC6439B2}"/>
              </a:ext>
            </a:extLst>
          </p:cNvPr>
          <p:cNvSpPr txBox="1"/>
          <p:nvPr/>
        </p:nvSpPr>
        <p:spPr>
          <a:xfrm>
            <a:off x="0" y="932295"/>
            <a:ext cx="4831259" cy="369332"/>
          </a:xfrm>
          <a:prstGeom prst="rect">
            <a:avLst/>
          </a:prstGeom>
          <a:noFill/>
        </p:spPr>
        <p:txBody>
          <a:bodyPr wrap="none" rtlCol="0">
            <a:spAutoFit/>
          </a:bodyPr>
          <a:lstStyle/>
          <a:p>
            <a:r>
              <a:rPr lang="en-US" dirty="0"/>
              <a:t>First way of solving a single nonlinear equation:</a:t>
            </a:r>
          </a:p>
        </p:txBody>
      </p:sp>
      <p:pic>
        <p:nvPicPr>
          <p:cNvPr id="6" name="Picture 5">
            <a:extLst>
              <a:ext uri="{FF2B5EF4-FFF2-40B4-BE49-F238E27FC236}">
                <a16:creationId xmlns:a16="http://schemas.microsoft.com/office/drawing/2014/main" id="{FB5AAEAF-752A-61C8-9F2A-8E085BF5B40D}"/>
              </a:ext>
            </a:extLst>
          </p:cNvPr>
          <p:cNvPicPr>
            <a:picLocks noChangeAspect="1"/>
          </p:cNvPicPr>
          <p:nvPr/>
        </p:nvPicPr>
        <p:blipFill>
          <a:blip r:embed="rId2"/>
          <a:stretch>
            <a:fillRect/>
          </a:stretch>
        </p:blipFill>
        <p:spPr>
          <a:xfrm>
            <a:off x="342342" y="1415772"/>
            <a:ext cx="4001058" cy="924054"/>
          </a:xfrm>
          <a:prstGeom prst="rect">
            <a:avLst/>
          </a:prstGeom>
        </p:spPr>
      </p:pic>
      <p:sp>
        <p:nvSpPr>
          <p:cNvPr id="7" name="TextBox 6">
            <a:extLst>
              <a:ext uri="{FF2B5EF4-FFF2-40B4-BE49-F238E27FC236}">
                <a16:creationId xmlns:a16="http://schemas.microsoft.com/office/drawing/2014/main" id="{D1E8424B-A6DE-2774-F978-93C8A02FE273}"/>
              </a:ext>
            </a:extLst>
          </p:cNvPr>
          <p:cNvSpPr txBox="1"/>
          <p:nvPr/>
        </p:nvSpPr>
        <p:spPr>
          <a:xfrm>
            <a:off x="0" y="2453971"/>
            <a:ext cx="8686800" cy="1200329"/>
          </a:xfrm>
          <a:prstGeom prst="rect">
            <a:avLst/>
          </a:prstGeom>
          <a:noFill/>
        </p:spPr>
        <p:txBody>
          <a:bodyPr wrap="square" rtlCol="0">
            <a:spAutoFit/>
          </a:bodyPr>
          <a:lstStyle/>
          <a:p>
            <a:r>
              <a:rPr lang="en-US" dirty="0"/>
              <a:t>In this example, the Van Der Waals equation of state was manipulated to be equal to zero. Now you can solve for the needed variable through trial and error</a:t>
            </a:r>
          </a:p>
          <a:p>
            <a:pPr marL="285750" indent="-285750">
              <a:buFont typeface="Arial" panose="020B0604020202020204" pitchFamily="34" charset="0"/>
              <a:buChar char="•"/>
            </a:pPr>
            <a:r>
              <a:rPr lang="en-US" dirty="0"/>
              <a:t>This way is not very efficient for solving these types of problems</a:t>
            </a:r>
          </a:p>
          <a:p>
            <a:pPr marL="285750" indent="-285750">
              <a:buFont typeface="Arial" panose="020B0604020202020204" pitchFamily="34" charset="0"/>
              <a:buChar char="•"/>
            </a:pPr>
            <a:r>
              <a:rPr lang="en-US" dirty="0"/>
              <a:t>Also, this cannot be solved for equation</a:t>
            </a:r>
          </a:p>
        </p:txBody>
      </p:sp>
      <p:sp>
        <p:nvSpPr>
          <p:cNvPr id="9" name="TextBox 8">
            <a:extLst>
              <a:ext uri="{FF2B5EF4-FFF2-40B4-BE49-F238E27FC236}">
                <a16:creationId xmlns:a16="http://schemas.microsoft.com/office/drawing/2014/main" id="{9D36F1FF-157F-D3A5-115C-2B5679707D3B}"/>
              </a:ext>
            </a:extLst>
          </p:cNvPr>
          <p:cNvSpPr txBox="1"/>
          <p:nvPr/>
        </p:nvSpPr>
        <p:spPr>
          <a:xfrm>
            <a:off x="0" y="3768445"/>
            <a:ext cx="2383153" cy="369332"/>
          </a:xfrm>
          <a:prstGeom prst="rect">
            <a:avLst/>
          </a:prstGeom>
          <a:noFill/>
        </p:spPr>
        <p:txBody>
          <a:bodyPr wrap="none" rtlCol="0">
            <a:spAutoFit/>
          </a:bodyPr>
          <a:lstStyle/>
          <a:p>
            <a:r>
              <a:rPr lang="en-US" dirty="0"/>
              <a:t>For iterative solutions:</a:t>
            </a:r>
          </a:p>
        </p:txBody>
      </p:sp>
      <p:sp>
        <p:nvSpPr>
          <p:cNvPr id="10" name="TextBox 9">
            <a:extLst>
              <a:ext uri="{FF2B5EF4-FFF2-40B4-BE49-F238E27FC236}">
                <a16:creationId xmlns:a16="http://schemas.microsoft.com/office/drawing/2014/main" id="{4D0A5179-D22F-E97C-A5FC-0C739BE7BD4F}"/>
              </a:ext>
            </a:extLst>
          </p:cNvPr>
          <p:cNvSpPr txBox="1"/>
          <p:nvPr/>
        </p:nvSpPr>
        <p:spPr>
          <a:xfrm>
            <a:off x="0" y="4067256"/>
            <a:ext cx="8705588" cy="3416320"/>
          </a:xfrm>
          <a:prstGeom prst="rect">
            <a:avLst/>
          </a:prstGeom>
          <a:noFill/>
        </p:spPr>
        <p:txBody>
          <a:bodyPr wrap="none" rtlCol="0">
            <a:spAutoFit/>
          </a:bodyPr>
          <a:lstStyle/>
          <a:p>
            <a:pPr marL="285750" indent="-285750">
              <a:buFont typeface="Arial" panose="020B0604020202020204" pitchFamily="34" charset="0"/>
              <a:buChar char="•"/>
            </a:pPr>
            <a:r>
              <a:rPr lang="en-US" dirty="0"/>
              <a:t>When finding out when to terminate an  iterative solution, a test needs to be applied</a:t>
            </a:r>
          </a:p>
          <a:p>
            <a:pPr marL="285750" indent="-285750">
              <a:buFont typeface="Arial" panose="020B0604020202020204" pitchFamily="34" charset="0"/>
              <a:buChar char="•"/>
            </a:pPr>
            <a:r>
              <a:rPr lang="en-US" dirty="0"/>
              <a:t>Normally, the relative change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solutions near zero, a different criteria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Note: use the x value, not the value of the function for the ahead methods</a:t>
            </a:r>
          </a:p>
        </p:txBody>
      </p:sp>
      <p:pic>
        <p:nvPicPr>
          <p:cNvPr id="12" name="Picture 11">
            <a:extLst>
              <a:ext uri="{FF2B5EF4-FFF2-40B4-BE49-F238E27FC236}">
                <a16:creationId xmlns:a16="http://schemas.microsoft.com/office/drawing/2014/main" id="{61958E48-F2C7-C142-D023-9BE3E7484651}"/>
              </a:ext>
            </a:extLst>
          </p:cNvPr>
          <p:cNvPicPr>
            <a:picLocks noChangeAspect="1"/>
          </p:cNvPicPr>
          <p:nvPr/>
        </p:nvPicPr>
        <p:blipFill>
          <a:blip r:embed="rId3"/>
          <a:stretch>
            <a:fillRect/>
          </a:stretch>
        </p:blipFill>
        <p:spPr>
          <a:xfrm>
            <a:off x="3316573" y="4632418"/>
            <a:ext cx="1514686" cy="952633"/>
          </a:xfrm>
          <a:prstGeom prst="rect">
            <a:avLst/>
          </a:prstGeom>
        </p:spPr>
      </p:pic>
      <p:pic>
        <p:nvPicPr>
          <p:cNvPr id="14" name="Picture 13">
            <a:extLst>
              <a:ext uri="{FF2B5EF4-FFF2-40B4-BE49-F238E27FC236}">
                <a16:creationId xmlns:a16="http://schemas.microsoft.com/office/drawing/2014/main" id="{7EC296B1-3B05-8305-56E2-3BB661C0B0D8}"/>
              </a:ext>
            </a:extLst>
          </p:cNvPr>
          <p:cNvPicPr>
            <a:picLocks noChangeAspect="1"/>
          </p:cNvPicPr>
          <p:nvPr/>
        </p:nvPicPr>
        <p:blipFill>
          <a:blip r:embed="rId4"/>
          <a:stretch>
            <a:fillRect/>
          </a:stretch>
        </p:blipFill>
        <p:spPr>
          <a:xfrm>
            <a:off x="3140335" y="6178115"/>
            <a:ext cx="1867161" cy="666843"/>
          </a:xfrm>
          <a:prstGeom prst="rect">
            <a:avLst/>
          </a:prstGeom>
        </p:spPr>
      </p:pic>
      <p:sp>
        <p:nvSpPr>
          <p:cNvPr id="5" name="TextBox 4">
            <a:extLst>
              <a:ext uri="{FF2B5EF4-FFF2-40B4-BE49-F238E27FC236}">
                <a16:creationId xmlns:a16="http://schemas.microsoft.com/office/drawing/2014/main" id="{23F1801B-F471-DCCD-28A3-4CD4E31E3FB3}"/>
              </a:ext>
            </a:extLst>
          </p:cNvPr>
          <p:cNvSpPr txBox="1"/>
          <p:nvPr/>
        </p:nvSpPr>
        <p:spPr>
          <a:xfrm>
            <a:off x="-19849" y="7501471"/>
            <a:ext cx="2509726" cy="461665"/>
          </a:xfrm>
          <a:prstGeom prst="rect">
            <a:avLst/>
          </a:prstGeom>
          <a:noFill/>
        </p:spPr>
        <p:txBody>
          <a:bodyPr wrap="none" rtlCol="0">
            <a:spAutoFit/>
          </a:bodyPr>
          <a:lstStyle/>
          <a:p>
            <a:r>
              <a:rPr lang="en-US" sz="2400" dirty="0"/>
              <a:t>Newton’s Method</a:t>
            </a:r>
          </a:p>
        </p:txBody>
      </p:sp>
      <p:sp>
        <p:nvSpPr>
          <p:cNvPr id="8" name="TextBox 7">
            <a:extLst>
              <a:ext uri="{FF2B5EF4-FFF2-40B4-BE49-F238E27FC236}">
                <a16:creationId xmlns:a16="http://schemas.microsoft.com/office/drawing/2014/main" id="{15B6E10A-5E01-3575-133F-1C09ED6E909D}"/>
              </a:ext>
            </a:extLst>
          </p:cNvPr>
          <p:cNvSpPr txBox="1"/>
          <p:nvPr/>
        </p:nvSpPr>
        <p:spPr>
          <a:xfrm>
            <a:off x="-19849" y="7963136"/>
            <a:ext cx="7707816" cy="369332"/>
          </a:xfrm>
          <a:prstGeom prst="rect">
            <a:avLst/>
          </a:prstGeom>
          <a:noFill/>
        </p:spPr>
        <p:txBody>
          <a:bodyPr wrap="none" rtlCol="0">
            <a:spAutoFit/>
          </a:bodyPr>
          <a:lstStyle/>
          <a:p>
            <a:pPr marL="285750" indent="-285750">
              <a:buFont typeface="Arial" panose="020B0604020202020204" pitchFamily="34" charset="0"/>
              <a:buChar char="•"/>
            </a:pPr>
            <a:r>
              <a:rPr lang="en-US" dirty="0"/>
              <a:t>Uses Truncated Taylor series expansion after 2 terms to find the next term</a:t>
            </a:r>
          </a:p>
        </p:txBody>
      </p:sp>
      <p:pic>
        <p:nvPicPr>
          <p:cNvPr id="11" name="Picture 10">
            <a:extLst>
              <a:ext uri="{FF2B5EF4-FFF2-40B4-BE49-F238E27FC236}">
                <a16:creationId xmlns:a16="http://schemas.microsoft.com/office/drawing/2014/main" id="{457796B8-E6B1-D7FF-93FC-C789FE41F419}"/>
              </a:ext>
            </a:extLst>
          </p:cNvPr>
          <p:cNvPicPr>
            <a:picLocks noChangeAspect="1"/>
          </p:cNvPicPr>
          <p:nvPr/>
        </p:nvPicPr>
        <p:blipFill>
          <a:blip r:embed="rId5"/>
          <a:stretch>
            <a:fillRect/>
          </a:stretch>
        </p:blipFill>
        <p:spPr>
          <a:xfrm>
            <a:off x="643124" y="8424801"/>
            <a:ext cx="6868484" cy="1190791"/>
          </a:xfrm>
          <a:prstGeom prst="rect">
            <a:avLst/>
          </a:prstGeom>
        </p:spPr>
      </p:pic>
      <p:pic>
        <p:nvPicPr>
          <p:cNvPr id="13" name="Picture 12">
            <a:extLst>
              <a:ext uri="{FF2B5EF4-FFF2-40B4-BE49-F238E27FC236}">
                <a16:creationId xmlns:a16="http://schemas.microsoft.com/office/drawing/2014/main" id="{2597B857-0560-A7E2-4ED9-D43135F246A8}"/>
              </a:ext>
            </a:extLst>
          </p:cNvPr>
          <p:cNvPicPr>
            <a:picLocks noChangeAspect="1"/>
          </p:cNvPicPr>
          <p:nvPr/>
        </p:nvPicPr>
        <p:blipFill>
          <a:blip r:embed="rId6"/>
          <a:stretch>
            <a:fillRect/>
          </a:stretch>
        </p:blipFill>
        <p:spPr>
          <a:xfrm>
            <a:off x="2681373" y="9680069"/>
            <a:ext cx="2305372" cy="1047896"/>
          </a:xfrm>
          <a:prstGeom prst="rect">
            <a:avLst/>
          </a:prstGeom>
        </p:spPr>
      </p:pic>
      <p:sp>
        <p:nvSpPr>
          <p:cNvPr id="15" name="TextBox 14">
            <a:extLst>
              <a:ext uri="{FF2B5EF4-FFF2-40B4-BE49-F238E27FC236}">
                <a16:creationId xmlns:a16="http://schemas.microsoft.com/office/drawing/2014/main" id="{34D35416-86D7-1D8A-79AB-063880C1F437}"/>
              </a:ext>
            </a:extLst>
          </p:cNvPr>
          <p:cNvSpPr txBox="1"/>
          <p:nvPr/>
        </p:nvSpPr>
        <p:spPr>
          <a:xfrm>
            <a:off x="-19849" y="10489039"/>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Solves for where f(x) = 0</a:t>
            </a:r>
          </a:p>
          <a:p>
            <a:pPr marL="285750" indent="-285750">
              <a:buFont typeface="Arial" panose="020B0604020202020204" pitchFamily="34" charset="0"/>
              <a:buChar char="•"/>
            </a:pPr>
            <a:r>
              <a:rPr lang="en-US" dirty="0"/>
              <a:t>If multiple roots exist, the slope determines which one will be found. You will have to use multiple starting points</a:t>
            </a:r>
          </a:p>
          <a:p>
            <a:pPr marL="285750" indent="-285750">
              <a:buFont typeface="Arial" panose="020B0604020202020204" pitchFamily="34" charset="0"/>
              <a:buChar char="•"/>
            </a:pPr>
            <a:r>
              <a:rPr lang="en-US" dirty="0"/>
              <a:t>Sometimes your answer will converge, other times it will diverge. It depends on what the character of the graph looks like and what starting point you choose</a:t>
            </a:r>
          </a:p>
        </p:txBody>
      </p:sp>
    </p:spTree>
    <p:extLst>
      <p:ext uri="{BB962C8B-B14F-4D97-AF65-F5344CB8AC3E}">
        <p14:creationId xmlns:p14="http://schemas.microsoft.com/office/powerpoint/2010/main" val="1571177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077622-4016-44B3-263B-8EA42C6AF2B8}"/>
              </a:ext>
            </a:extLst>
          </p:cNvPr>
          <p:cNvPicPr>
            <a:picLocks noChangeAspect="1"/>
          </p:cNvPicPr>
          <p:nvPr/>
        </p:nvPicPr>
        <p:blipFill>
          <a:blip r:embed="rId2"/>
          <a:stretch>
            <a:fillRect/>
          </a:stretch>
        </p:blipFill>
        <p:spPr>
          <a:xfrm>
            <a:off x="3566640" y="0"/>
            <a:ext cx="4229099" cy="3147335"/>
          </a:xfrm>
          <a:prstGeom prst="rect">
            <a:avLst/>
          </a:prstGeom>
        </p:spPr>
      </p:pic>
      <p:sp>
        <p:nvSpPr>
          <p:cNvPr id="11" name="TextBox 10">
            <a:extLst>
              <a:ext uri="{FF2B5EF4-FFF2-40B4-BE49-F238E27FC236}">
                <a16:creationId xmlns:a16="http://schemas.microsoft.com/office/drawing/2014/main" id="{66253E7E-9A86-52D5-8720-B7355E7A76DB}"/>
              </a:ext>
            </a:extLst>
          </p:cNvPr>
          <p:cNvSpPr txBox="1"/>
          <p:nvPr/>
        </p:nvSpPr>
        <p:spPr>
          <a:xfrm>
            <a:off x="1066907" y="927336"/>
            <a:ext cx="1299330" cy="646331"/>
          </a:xfrm>
          <a:prstGeom prst="rect">
            <a:avLst/>
          </a:prstGeom>
          <a:noFill/>
        </p:spPr>
        <p:txBody>
          <a:bodyPr wrap="none" rtlCol="0">
            <a:spAutoFit/>
          </a:bodyPr>
          <a:lstStyle/>
          <a:p>
            <a:pPr algn="ctr"/>
            <a:r>
              <a:rPr lang="en-US" dirty="0"/>
              <a:t>Converging</a:t>
            </a:r>
          </a:p>
          <a:p>
            <a:pPr algn="ctr"/>
            <a:r>
              <a:rPr lang="en-US" dirty="0"/>
              <a:t>Example</a:t>
            </a:r>
          </a:p>
        </p:txBody>
      </p:sp>
      <p:pic>
        <p:nvPicPr>
          <p:cNvPr id="13" name="Picture 12">
            <a:extLst>
              <a:ext uri="{FF2B5EF4-FFF2-40B4-BE49-F238E27FC236}">
                <a16:creationId xmlns:a16="http://schemas.microsoft.com/office/drawing/2014/main" id="{1CD22BA2-9A3E-C6BC-085C-6A838E953098}"/>
              </a:ext>
            </a:extLst>
          </p:cNvPr>
          <p:cNvPicPr>
            <a:picLocks noChangeAspect="1"/>
          </p:cNvPicPr>
          <p:nvPr/>
        </p:nvPicPr>
        <p:blipFill>
          <a:blip r:embed="rId3"/>
          <a:stretch>
            <a:fillRect/>
          </a:stretch>
        </p:blipFill>
        <p:spPr>
          <a:xfrm>
            <a:off x="3313847" y="3457465"/>
            <a:ext cx="4734683" cy="3288873"/>
          </a:xfrm>
          <a:prstGeom prst="rect">
            <a:avLst/>
          </a:prstGeom>
        </p:spPr>
      </p:pic>
      <p:sp>
        <p:nvSpPr>
          <p:cNvPr id="14" name="TextBox 13">
            <a:extLst>
              <a:ext uri="{FF2B5EF4-FFF2-40B4-BE49-F238E27FC236}">
                <a16:creationId xmlns:a16="http://schemas.microsoft.com/office/drawing/2014/main" id="{94AFC2E9-978B-49B5-42E3-588358FB85B5}"/>
              </a:ext>
            </a:extLst>
          </p:cNvPr>
          <p:cNvSpPr txBox="1"/>
          <p:nvPr/>
        </p:nvSpPr>
        <p:spPr>
          <a:xfrm>
            <a:off x="1066907" y="4035769"/>
            <a:ext cx="1117742" cy="646331"/>
          </a:xfrm>
          <a:prstGeom prst="rect">
            <a:avLst/>
          </a:prstGeom>
          <a:noFill/>
        </p:spPr>
        <p:txBody>
          <a:bodyPr wrap="none" rtlCol="0">
            <a:spAutoFit/>
          </a:bodyPr>
          <a:lstStyle/>
          <a:p>
            <a:pPr algn="ctr"/>
            <a:r>
              <a:rPr lang="en-US" dirty="0"/>
              <a:t>Diverging</a:t>
            </a:r>
          </a:p>
          <a:p>
            <a:pPr algn="ctr"/>
            <a:r>
              <a:rPr lang="en-US" dirty="0"/>
              <a:t>Example</a:t>
            </a:r>
          </a:p>
        </p:txBody>
      </p:sp>
      <p:sp>
        <p:nvSpPr>
          <p:cNvPr id="15" name="TextBox 14">
            <a:extLst>
              <a:ext uri="{FF2B5EF4-FFF2-40B4-BE49-F238E27FC236}">
                <a16:creationId xmlns:a16="http://schemas.microsoft.com/office/drawing/2014/main" id="{0DC5B264-4035-7F77-8495-D232611AE611}"/>
              </a:ext>
            </a:extLst>
          </p:cNvPr>
          <p:cNvSpPr txBox="1"/>
          <p:nvPr/>
        </p:nvSpPr>
        <p:spPr>
          <a:xfrm>
            <a:off x="264890" y="5029405"/>
            <a:ext cx="2655276" cy="923330"/>
          </a:xfrm>
          <a:prstGeom prst="rect">
            <a:avLst/>
          </a:prstGeom>
          <a:noFill/>
        </p:spPr>
        <p:txBody>
          <a:bodyPr wrap="square" rtlCol="0">
            <a:spAutoFit/>
          </a:bodyPr>
          <a:lstStyle/>
          <a:p>
            <a:pPr algn="ctr"/>
            <a:r>
              <a:rPr lang="en-US" dirty="0"/>
              <a:t>For this equation, Newton’s method can’t be used</a:t>
            </a:r>
          </a:p>
        </p:txBody>
      </p:sp>
      <p:pic>
        <p:nvPicPr>
          <p:cNvPr id="17" name="Picture 16">
            <a:extLst>
              <a:ext uri="{FF2B5EF4-FFF2-40B4-BE49-F238E27FC236}">
                <a16:creationId xmlns:a16="http://schemas.microsoft.com/office/drawing/2014/main" id="{1C6C9BA2-081B-B6DE-9B50-D45B41643F95}"/>
              </a:ext>
            </a:extLst>
          </p:cNvPr>
          <p:cNvPicPr>
            <a:picLocks noChangeAspect="1"/>
          </p:cNvPicPr>
          <p:nvPr/>
        </p:nvPicPr>
        <p:blipFill>
          <a:blip r:embed="rId4"/>
          <a:stretch>
            <a:fillRect/>
          </a:stretch>
        </p:blipFill>
        <p:spPr>
          <a:xfrm>
            <a:off x="884985" y="7295859"/>
            <a:ext cx="6910754" cy="4225228"/>
          </a:xfrm>
          <a:prstGeom prst="rect">
            <a:avLst/>
          </a:prstGeom>
        </p:spPr>
      </p:pic>
    </p:spTree>
    <p:extLst>
      <p:ext uri="{BB962C8B-B14F-4D97-AF65-F5344CB8AC3E}">
        <p14:creationId xmlns:p14="http://schemas.microsoft.com/office/powerpoint/2010/main" val="1859510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286435-7CA0-3809-C811-DB5CF604396B}"/>
              </a:ext>
            </a:extLst>
          </p:cNvPr>
          <p:cNvSpPr txBox="1"/>
          <p:nvPr/>
        </p:nvSpPr>
        <p:spPr>
          <a:xfrm>
            <a:off x="0" y="0"/>
            <a:ext cx="2194640" cy="461665"/>
          </a:xfrm>
          <a:prstGeom prst="rect">
            <a:avLst/>
          </a:prstGeom>
          <a:noFill/>
        </p:spPr>
        <p:txBody>
          <a:bodyPr wrap="none" rtlCol="0">
            <a:spAutoFit/>
          </a:bodyPr>
          <a:lstStyle/>
          <a:p>
            <a:r>
              <a:rPr lang="en-US" sz="2400" dirty="0"/>
              <a:t>Secant Method</a:t>
            </a:r>
          </a:p>
        </p:txBody>
      </p:sp>
      <p:sp>
        <p:nvSpPr>
          <p:cNvPr id="3" name="TextBox 2">
            <a:extLst>
              <a:ext uri="{FF2B5EF4-FFF2-40B4-BE49-F238E27FC236}">
                <a16:creationId xmlns:a16="http://schemas.microsoft.com/office/drawing/2014/main" id="{4194C4BE-1ADE-2680-1408-E5A46E6FC590}"/>
              </a:ext>
            </a:extLst>
          </p:cNvPr>
          <p:cNvSpPr txBox="1"/>
          <p:nvPr/>
        </p:nvSpPr>
        <p:spPr>
          <a:xfrm>
            <a:off x="0" y="461665"/>
            <a:ext cx="5807231" cy="369332"/>
          </a:xfrm>
          <a:prstGeom prst="rect">
            <a:avLst/>
          </a:prstGeom>
          <a:noFill/>
        </p:spPr>
        <p:txBody>
          <a:bodyPr wrap="none" rtlCol="0">
            <a:spAutoFit/>
          </a:bodyPr>
          <a:lstStyle/>
          <a:p>
            <a:pPr marL="285750" indent="-285750">
              <a:buFont typeface="Arial" panose="020B0604020202020204" pitchFamily="34" charset="0"/>
              <a:buChar char="•"/>
            </a:pPr>
            <a:r>
              <a:rPr lang="en-US" dirty="0"/>
              <a:t>Instead of finding f’(x), we will use the finite difference</a:t>
            </a:r>
          </a:p>
        </p:txBody>
      </p:sp>
      <p:pic>
        <p:nvPicPr>
          <p:cNvPr id="5" name="Picture 4">
            <a:extLst>
              <a:ext uri="{FF2B5EF4-FFF2-40B4-BE49-F238E27FC236}">
                <a16:creationId xmlns:a16="http://schemas.microsoft.com/office/drawing/2014/main" id="{664FCB14-2449-A310-6631-31CA671F315C}"/>
              </a:ext>
            </a:extLst>
          </p:cNvPr>
          <p:cNvPicPr>
            <a:picLocks noChangeAspect="1"/>
          </p:cNvPicPr>
          <p:nvPr/>
        </p:nvPicPr>
        <p:blipFill>
          <a:blip r:embed="rId2"/>
          <a:stretch>
            <a:fillRect/>
          </a:stretch>
        </p:blipFill>
        <p:spPr>
          <a:xfrm>
            <a:off x="401009" y="1094533"/>
            <a:ext cx="2869729" cy="1200601"/>
          </a:xfrm>
          <a:prstGeom prst="rect">
            <a:avLst/>
          </a:prstGeom>
        </p:spPr>
      </p:pic>
      <p:pic>
        <p:nvPicPr>
          <p:cNvPr id="7" name="Picture 6">
            <a:extLst>
              <a:ext uri="{FF2B5EF4-FFF2-40B4-BE49-F238E27FC236}">
                <a16:creationId xmlns:a16="http://schemas.microsoft.com/office/drawing/2014/main" id="{DAA330C7-55F1-03E8-4A2C-82BFA4D988D2}"/>
              </a:ext>
            </a:extLst>
          </p:cNvPr>
          <p:cNvPicPr>
            <a:picLocks noChangeAspect="1"/>
          </p:cNvPicPr>
          <p:nvPr/>
        </p:nvPicPr>
        <p:blipFill>
          <a:blip r:embed="rId3"/>
          <a:stretch>
            <a:fillRect/>
          </a:stretch>
        </p:blipFill>
        <p:spPr>
          <a:xfrm>
            <a:off x="3646729" y="1094533"/>
            <a:ext cx="4321004" cy="1200601"/>
          </a:xfrm>
          <a:prstGeom prst="rect">
            <a:avLst/>
          </a:prstGeom>
        </p:spPr>
      </p:pic>
      <p:pic>
        <p:nvPicPr>
          <p:cNvPr id="9" name="Picture 8">
            <a:extLst>
              <a:ext uri="{FF2B5EF4-FFF2-40B4-BE49-F238E27FC236}">
                <a16:creationId xmlns:a16="http://schemas.microsoft.com/office/drawing/2014/main" id="{A7710054-C7E1-7A3F-3077-CA18AF8B7E79}"/>
              </a:ext>
            </a:extLst>
          </p:cNvPr>
          <p:cNvPicPr>
            <a:picLocks noChangeAspect="1"/>
          </p:cNvPicPr>
          <p:nvPr/>
        </p:nvPicPr>
        <p:blipFill>
          <a:blip r:embed="rId4"/>
          <a:stretch>
            <a:fillRect/>
          </a:stretch>
        </p:blipFill>
        <p:spPr>
          <a:xfrm>
            <a:off x="918716" y="2792151"/>
            <a:ext cx="6392167" cy="2000529"/>
          </a:xfrm>
          <a:prstGeom prst="rect">
            <a:avLst/>
          </a:prstGeom>
        </p:spPr>
      </p:pic>
      <p:cxnSp>
        <p:nvCxnSpPr>
          <p:cNvPr id="11" name="Straight Arrow Connector 10">
            <a:extLst>
              <a:ext uri="{FF2B5EF4-FFF2-40B4-BE49-F238E27FC236}">
                <a16:creationId xmlns:a16="http://schemas.microsoft.com/office/drawing/2014/main" id="{B7F94F70-2DBA-D9F2-6BF1-8E7AE452EE1C}"/>
              </a:ext>
            </a:extLst>
          </p:cNvPr>
          <p:cNvCxnSpPr>
            <a:stCxn id="5" idx="2"/>
            <a:endCxn id="9" idx="0"/>
          </p:cNvCxnSpPr>
          <p:nvPr/>
        </p:nvCxnSpPr>
        <p:spPr>
          <a:xfrm>
            <a:off x="1835874" y="2295134"/>
            <a:ext cx="2278926"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13014B28-E1AE-2F38-19CC-F8211C99CFBF}"/>
              </a:ext>
            </a:extLst>
          </p:cNvPr>
          <p:cNvCxnSpPr>
            <a:stCxn id="7" idx="2"/>
            <a:endCxn id="9" idx="0"/>
          </p:cNvCxnSpPr>
          <p:nvPr/>
        </p:nvCxnSpPr>
        <p:spPr>
          <a:xfrm flipH="1">
            <a:off x="4114800" y="2295134"/>
            <a:ext cx="1692431"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DA6B1CBD-99F9-CFCD-159C-7AC6043EC276}"/>
              </a:ext>
            </a:extLst>
          </p:cNvPr>
          <p:cNvSpPr txBox="1"/>
          <p:nvPr/>
        </p:nvSpPr>
        <p:spPr>
          <a:xfrm>
            <a:off x="0" y="4920365"/>
            <a:ext cx="6919202" cy="646331"/>
          </a:xfrm>
          <a:prstGeom prst="rect">
            <a:avLst/>
          </a:prstGeom>
          <a:noFill/>
        </p:spPr>
        <p:txBody>
          <a:bodyPr wrap="none" rtlCol="0">
            <a:spAutoFit/>
          </a:bodyPr>
          <a:lstStyle/>
          <a:p>
            <a:pPr marL="285750" indent="-285750">
              <a:buFont typeface="Arial" panose="020B0604020202020204" pitchFamily="34" charset="0"/>
              <a:buChar char="•"/>
            </a:pPr>
            <a:r>
              <a:rPr lang="en-US" dirty="0"/>
              <a:t>Good for equations that have if statements (piecewise)</a:t>
            </a:r>
          </a:p>
          <a:p>
            <a:pPr marL="285750" indent="-285750">
              <a:buFont typeface="Arial" panose="020B0604020202020204" pitchFamily="34" charset="0"/>
              <a:buChar char="•"/>
            </a:pPr>
            <a:r>
              <a:rPr lang="en-US" dirty="0"/>
              <a:t>Need two guesses, but you can just choose one close to your first</a:t>
            </a:r>
          </a:p>
        </p:txBody>
      </p:sp>
      <p:sp>
        <p:nvSpPr>
          <p:cNvPr id="4" name="TextBox 3">
            <a:extLst>
              <a:ext uri="{FF2B5EF4-FFF2-40B4-BE49-F238E27FC236}">
                <a16:creationId xmlns:a16="http://schemas.microsoft.com/office/drawing/2014/main" id="{EC1EFBAC-23CE-13E9-3C7F-785EBBFA746E}"/>
              </a:ext>
            </a:extLst>
          </p:cNvPr>
          <p:cNvSpPr txBox="1"/>
          <p:nvPr/>
        </p:nvSpPr>
        <p:spPr>
          <a:xfrm>
            <a:off x="0" y="5634335"/>
            <a:ext cx="2528256" cy="461665"/>
          </a:xfrm>
          <a:prstGeom prst="rect">
            <a:avLst/>
          </a:prstGeom>
          <a:noFill/>
        </p:spPr>
        <p:txBody>
          <a:bodyPr wrap="none" rtlCol="0">
            <a:spAutoFit/>
          </a:bodyPr>
          <a:lstStyle/>
          <a:p>
            <a:r>
              <a:rPr lang="en-US" sz="2400" dirty="0"/>
              <a:t>Bounding Method</a:t>
            </a:r>
          </a:p>
        </p:txBody>
      </p:sp>
      <p:sp>
        <p:nvSpPr>
          <p:cNvPr id="6" name="TextBox 5">
            <a:extLst>
              <a:ext uri="{FF2B5EF4-FFF2-40B4-BE49-F238E27FC236}">
                <a16:creationId xmlns:a16="http://schemas.microsoft.com/office/drawing/2014/main" id="{3A109046-1FD9-B3DC-CAEC-E3FD47C90101}"/>
              </a:ext>
            </a:extLst>
          </p:cNvPr>
          <p:cNvSpPr txBox="1"/>
          <p:nvPr/>
        </p:nvSpPr>
        <p:spPr>
          <a:xfrm>
            <a:off x="1" y="608679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Preferable to Newton’s method for solving single variable nonlinear equations</a:t>
            </a:r>
          </a:p>
          <a:p>
            <a:pPr marL="285750" indent="-285750">
              <a:buFont typeface="Arial" panose="020B0604020202020204" pitchFamily="34" charset="0"/>
              <a:buChar char="•"/>
            </a:pPr>
            <a:r>
              <a:rPr lang="en-US" dirty="0"/>
              <a:t>Three major bounding methods:</a:t>
            </a:r>
          </a:p>
          <a:p>
            <a:pPr marL="742950" lvl="1" indent="-285750">
              <a:buFont typeface="Arial" panose="020B0604020202020204" pitchFamily="34" charset="0"/>
              <a:buChar char="•"/>
            </a:pPr>
            <a:r>
              <a:rPr lang="en-US" dirty="0"/>
              <a:t>Bisection method</a:t>
            </a:r>
          </a:p>
          <a:p>
            <a:pPr marL="742950" lvl="1" indent="-285750">
              <a:buFont typeface="Arial" panose="020B0604020202020204" pitchFamily="34" charset="0"/>
              <a:buChar char="•"/>
            </a:pPr>
            <a:r>
              <a:rPr lang="en-US" dirty="0"/>
              <a:t>Regula False method</a:t>
            </a:r>
          </a:p>
          <a:p>
            <a:pPr marL="742950" lvl="1" indent="-285750">
              <a:buFont typeface="Arial" panose="020B0604020202020204" pitchFamily="34" charset="0"/>
              <a:buChar char="•"/>
            </a:pPr>
            <a:r>
              <a:rPr lang="en-US" dirty="0"/>
              <a:t>Illinois method</a:t>
            </a:r>
          </a:p>
          <a:p>
            <a:pPr marL="285750" indent="-285750">
              <a:buFont typeface="Arial" panose="020B0604020202020204" pitchFamily="34" charset="0"/>
              <a:buChar char="•"/>
            </a:pPr>
            <a:r>
              <a:rPr lang="en-US" dirty="0"/>
              <a:t>Only doesn’t work when the point passes through zero but doesn’t cross into the other side of the axis EX: f(x) = x</a:t>
            </a:r>
            <a:r>
              <a:rPr lang="en-US" baseline="30000" dirty="0"/>
              <a:t>2</a:t>
            </a:r>
          </a:p>
        </p:txBody>
      </p:sp>
      <p:pic>
        <p:nvPicPr>
          <p:cNvPr id="10" name="Picture 9">
            <a:extLst>
              <a:ext uri="{FF2B5EF4-FFF2-40B4-BE49-F238E27FC236}">
                <a16:creationId xmlns:a16="http://schemas.microsoft.com/office/drawing/2014/main" id="{BB1A1A77-D28E-CB9D-E04B-F8A5EEA386BF}"/>
              </a:ext>
            </a:extLst>
          </p:cNvPr>
          <p:cNvPicPr>
            <a:picLocks noChangeAspect="1"/>
          </p:cNvPicPr>
          <p:nvPr/>
        </p:nvPicPr>
        <p:blipFill>
          <a:blip r:embed="rId5"/>
          <a:stretch>
            <a:fillRect/>
          </a:stretch>
        </p:blipFill>
        <p:spPr>
          <a:xfrm>
            <a:off x="0" y="8118120"/>
            <a:ext cx="8686800" cy="3108474"/>
          </a:xfrm>
          <a:prstGeom prst="rect">
            <a:avLst/>
          </a:prstGeom>
        </p:spPr>
      </p:pic>
    </p:spTree>
    <p:extLst>
      <p:ext uri="{BB962C8B-B14F-4D97-AF65-F5344CB8AC3E}">
        <p14:creationId xmlns:p14="http://schemas.microsoft.com/office/powerpoint/2010/main" val="1111765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92EE50-1913-99F8-3C2B-509E616000BD}"/>
              </a:ext>
            </a:extLst>
          </p:cNvPr>
          <p:cNvSpPr txBox="1"/>
          <p:nvPr/>
        </p:nvSpPr>
        <p:spPr>
          <a:xfrm>
            <a:off x="0" y="0"/>
            <a:ext cx="2121093" cy="400110"/>
          </a:xfrm>
          <a:prstGeom prst="rect">
            <a:avLst/>
          </a:prstGeom>
          <a:noFill/>
        </p:spPr>
        <p:txBody>
          <a:bodyPr wrap="none" rtlCol="0">
            <a:spAutoFit/>
          </a:bodyPr>
          <a:lstStyle/>
          <a:p>
            <a:r>
              <a:rPr lang="en-US" sz="2000" dirty="0"/>
              <a:t>Bisection Method</a:t>
            </a:r>
          </a:p>
        </p:txBody>
      </p:sp>
      <p:sp>
        <p:nvSpPr>
          <p:cNvPr id="3" name="TextBox 2">
            <a:extLst>
              <a:ext uri="{FF2B5EF4-FFF2-40B4-BE49-F238E27FC236}">
                <a16:creationId xmlns:a16="http://schemas.microsoft.com/office/drawing/2014/main" id="{ECE5043E-1EF4-5BFB-30A8-1A947FA0D665}"/>
              </a:ext>
            </a:extLst>
          </p:cNvPr>
          <p:cNvSpPr txBox="1"/>
          <p:nvPr/>
        </p:nvSpPr>
        <p:spPr>
          <a:xfrm>
            <a:off x="1" y="400109"/>
            <a:ext cx="392136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Once an a and b are found such that the root is in between them, the midpoint is found and calculated</a:t>
            </a:r>
          </a:p>
          <a:p>
            <a:pPr marL="285750" indent="-285750">
              <a:buFont typeface="Arial" panose="020B0604020202020204" pitchFamily="34" charset="0"/>
              <a:buChar char="•"/>
            </a:pPr>
            <a:r>
              <a:rPr lang="en-US" dirty="0"/>
              <a:t>P replaces whichever point had the same sign as f(p)</a:t>
            </a:r>
          </a:p>
        </p:txBody>
      </p:sp>
      <p:pic>
        <p:nvPicPr>
          <p:cNvPr id="5" name="Picture 4">
            <a:extLst>
              <a:ext uri="{FF2B5EF4-FFF2-40B4-BE49-F238E27FC236}">
                <a16:creationId xmlns:a16="http://schemas.microsoft.com/office/drawing/2014/main" id="{286BA541-4D55-DC6B-28C8-4FDDFC3AAF0F}"/>
              </a:ext>
            </a:extLst>
          </p:cNvPr>
          <p:cNvPicPr>
            <a:picLocks noChangeAspect="1"/>
          </p:cNvPicPr>
          <p:nvPr/>
        </p:nvPicPr>
        <p:blipFill>
          <a:blip r:embed="rId2"/>
          <a:stretch>
            <a:fillRect/>
          </a:stretch>
        </p:blipFill>
        <p:spPr>
          <a:xfrm>
            <a:off x="3921369" y="0"/>
            <a:ext cx="4439169" cy="3603001"/>
          </a:xfrm>
          <a:prstGeom prst="rect">
            <a:avLst/>
          </a:prstGeom>
        </p:spPr>
      </p:pic>
      <p:pic>
        <p:nvPicPr>
          <p:cNvPr id="7" name="Picture 6">
            <a:extLst>
              <a:ext uri="{FF2B5EF4-FFF2-40B4-BE49-F238E27FC236}">
                <a16:creationId xmlns:a16="http://schemas.microsoft.com/office/drawing/2014/main" id="{5EDC6250-2149-93CB-23BE-F5CC7B43CB36}"/>
              </a:ext>
            </a:extLst>
          </p:cNvPr>
          <p:cNvPicPr>
            <a:picLocks noChangeAspect="1"/>
          </p:cNvPicPr>
          <p:nvPr/>
        </p:nvPicPr>
        <p:blipFill>
          <a:blip r:embed="rId3"/>
          <a:stretch>
            <a:fillRect/>
          </a:stretch>
        </p:blipFill>
        <p:spPr>
          <a:xfrm>
            <a:off x="530196" y="2259508"/>
            <a:ext cx="3181794" cy="819264"/>
          </a:xfrm>
          <a:prstGeom prst="rect">
            <a:avLst/>
          </a:prstGeom>
        </p:spPr>
      </p:pic>
      <p:sp>
        <p:nvSpPr>
          <p:cNvPr id="8" name="TextBox 7">
            <a:extLst>
              <a:ext uri="{FF2B5EF4-FFF2-40B4-BE49-F238E27FC236}">
                <a16:creationId xmlns:a16="http://schemas.microsoft.com/office/drawing/2014/main" id="{69A47578-EFBC-0C88-8F88-E98E957272D1}"/>
              </a:ext>
            </a:extLst>
          </p:cNvPr>
          <p:cNvSpPr txBox="1"/>
          <p:nvPr/>
        </p:nvSpPr>
        <p:spPr>
          <a:xfrm>
            <a:off x="4407684" y="3667157"/>
            <a:ext cx="3496855" cy="369332"/>
          </a:xfrm>
          <a:prstGeom prst="rect">
            <a:avLst/>
          </a:prstGeom>
          <a:noFill/>
        </p:spPr>
        <p:txBody>
          <a:bodyPr wrap="none" rtlCol="0">
            <a:spAutoFit/>
          </a:bodyPr>
          <a:lstStyle/>
          <a:p>
            <a:r>
              <a:rPr lang="en-US" dirty="0"/>
              <a:t>P would replace b in this instance</a:t>
            </a:r>
          </a:p>
        </p:txBody>
      </p:sp>
      <p:sp>
        <p:nvSpPr>
          <p:cNvPr id="9" name="TextBox 8">
            <a:extLst>
              <a:ext uri="{FF2B5EF4-FFF2-40B4-BE49-F238E27FC236}">
                <a16:creationId xmlns:a16="http://schemas.microsoft.com/office/drawing/2014/main" id="{90C2F11B-9998-7D41-E05E-682E3177A6BF}"/>
              </a:ext>
            </a:extLst>
          </p:cNvPr>
          <p:cNvSpPr txBox="1"/>
          <p:nvPr/>
        </p:nvSpPr>
        <p:spPr>
          <a:xfrm>
            <a:off x="86902" y="3205492"/>
            <a:ext cx="3921369" cy="646331"/>
          </a:xfrm>
          <a:prstGeom prst="rect">
            <a:avLst/>
          </a:prstGeom>
          <a:noFill/>
        </p:spPr>
        <p:txBody>
          <a:bodyPr wrap="square" rtlCol="0">
            <a:spAutoFit/>
          </a:bodyPr>
          <a:lstStyle/>
          <a:p>
            <a:r>
              <a:rPr lang="en-US" dirty="0"/>
              <a:t>For this method, error would be the difference between the two points </a:t>
            </a:r>
          </a:p>
        </p:txBody>
      </p:sp>
      <p:sp>
        <p:nvSpPr>
          <p:cNvPr id="10" name="TextBox 9">
            <a:extLst>
              <a:ext uri="{FF2B5EF4-FFF2-40B4-BE49-F238E27FC236}">
                <a16:creationId xmlns:a16="http://schemas.microsoft.com/office/drawing/2014/main" id="{2A6C8615-DC0E-B78F-225A-53E67F3CB237}"/>
              </a:ext>
            </a:extLst>
          </p:cNvPr>
          <p:cNvSpPr txBox="1"/>
          <p:nvPr/>
        </p:nvSpPr>
        <p:spPr>
          <a:xfrm>
            <a:off x="-1" y="3978543"/>
            <a:ext cx="2419317" cy="400110"/>
          </a:xfrm>
          <a:prstGeom prst="rect">
            <a:avLst/>
          </a:prstGeom>
          <a:noFill/>
        </p:spPr>
        <p:txBody>
          <a:bodyPr wrap="none" rtlCol="0">
            <a:spAutoFit/>
          </a:bodyPr>
          <a:lstStyle/>
          <a:p>
            <a:r>
              <a:rPr lang="en-US" sz="2000" dirty="0"/>
              <a:t>Regula Falsi Method</a:t>
            </a:r>
          </a:p>
        </p:txBody>
      </p:sp>
      <p:sp>
        <p:nvSpPr>
          <p:cNvPr id="11" name="TextBox 10">
            <a:extLst>
              <a:ext uri="{FF2B5EF4-FFF2-40B4-BE49-F238E27FC236}">
                <a16:creationId xmlns:a16="http://schemas.microsoft.com/office/drawing/2014/main" id="{4E3DA36D-E19B-9037-D953-76DE91F6C421}"/>
              </a:ext>
            </a:extLst>
          </p:cNvPr>
          <p:cNvSpPr txBox="1"/>
          <p:nvPr/>
        </p:nvSpPr>
        <p:spPr>
          <a:xfrm>
            <a:off x="0" y="4378653"/>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next point is found by applied based on the secant method</a:t>
            </a:r>
          </a:p>
        </p:txBody>
      </p:sp>
      <p:pic>
        <p:nvPicPr>
          <p:cNvPr id="13" name="Picture 12">
            <a:extLst>
              <a:ext uri="{FF2B5EF4-FFF2-40B4-BE49-F238E27FC236}">
                <a16:creationId xmlns:a16="http://schemas.microsoft.com/office/drawing/2014/main" id="{EB3031BD-25E1-EDA2-34EE-7D33995ABD19}"/>
              </a:ext>
            </a:extLst>
          </p:cNvPr>
          <p:cNvPicPr>
            <a:picLocks noChangeAspect="1"/>
          </p:cNvPicPr>
          <p:nvPr/>
        </p:nvPicPr>
        <p:blipFill>
          <a:blip r:embed="rId4"/>
          <a:stretch>
            <a:fillRect/>
          </a:stretch>
        </p:blipFill>
        <p:spPr>
          <a:xfrm>
            <a:off x="86902" y="5024984"/>
            <a:ext cx="3657341" cy="982344"/>
          </a:xfrm>
          <a:prstGeom prst="rect">
            <a:avLst/>
          </a:prstGeom>
        </p:spPr>
      </p:pic>
      <p:pic>
        <p:nvPicPr>
          <p:cNvPr id="15" name="Picture 14">
            <a:extLst>
              <a:ext uri="{FF2B5EF4-FFF2-40B4-BE49-F238E27FC236}">
                <a16:creationId xmlns:a16="http://schemas.microsoft.com/office/drawing/2014/main" id="{1A7B2174-A8AE-4043-DE31-D04FDF44B19C}"/>
              </a:ext>
            </a:extLst>
          </p:cNvPr>
          <p:cNvPicPr>
            <a:picLocks noChangeAspect="1"/>
          </p:cNvPicPr>
          <p:nvPr/>
        </p:nvPicPr>
        <p:blipFill>
          <a:blip r:embed="rId5"/>
          <a:stretch>
            <a:fillRect/>
          </a:stretch>
        </p:blipFill>
        <p:spPr>
          <a:xfrm>
            <a:off x="3936526" y="4264056"/>
            <a:ext cx="4439169" cy="3266301"/>
          </a:xfrm>
          <a:prstGeom prst="rect">
            <a:avLst/>
          </a:prstGeom>
        </p:spPr>
      </p:pic>
      <p:sp>
        <p:nvSpPr>
          <p:cNvPr id="16" name="TextBox 15">
            <a:extLst>
              <a:ext uri="{FF2B5EF4-FFF2-40B4-BE49-F238E27FC236}">
                <a16:creationId xmlns:a16="http://schemas.microsoft.com/office/drawing/2014/main" id="{187814EB-9ABD-FFC7-76FD-17AFA5CB0714}"/>
              </a:ext>
            </a:extLst>
          </p:cNvPr>
          <p:cNvSpPr txBox="1"/>
          <p:nvPr/>
        </p:nvSpPr>
        <p:spPr>
          <a:xfrm>
            <a:off x="-1" y="6096000"/>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Slow convergence for highly nonlinear functions</a:t>
            </a:r>
          </a:p>
        </p:txBody>
      </p:sp>
      <p:sp>
        <p:nvSpPr>
          <p:cNvPr id="17" name="TextBox 16">
            <a:extLst>
              <a:ext uri="{FF2B5EF4-FFF2-40B4-BE49-F238E27FC236}">
                <a16:creationId xmlns:a16="http://schemas.microsoft.com/office/drawing/2014/main" id="{9DFE6B18-A11C-3050-D9E1-E2DAF7857971}"/>
              </a:ext>
            </a:extLst>
          </p:cNvPr>
          <p:cNvSpPr txBox="1"/>
          <p:nvPr/>
        </p:nvSpPr>
        <p:spPr>
          <a:xfrm>
            <a:off x="-1" y="7130247"/>
            <a:ext cx="1814920" cy="400110"/>
          </a:xfrm>
          <a:prstGeom prst="rect">
            <a:avLst/>
          </a:prstGeom>
          <a:noFill/>
        </p:spPr>
        <p:txBody>
          <a:bodyPr wrap="none" rtlCol="0">
            <a:spAutoFit/>
          </a:bodyPr>
          <a:lstStyle/>
          <a:p>
            <a:r>
              <a:rPr lang="en-US" sz="2000" dirty="0"/>
              <a:t>Illinois Method</a:t>
            </a:r>
          </a:p>
        </p:txBody>
      </p:sp>
      <p:sp>
        <p:nvSpPr>
          <p:cNvPr id="18" name="TextBox 17">
            <a:extLst>
              <a:ext uri="{FF2B5EF4-FFF2-40B4-BE49-F238E27FC236}">
                <a16:creationId xmlns:a16="http://schemas.microsoft.com/office/drawing/2014/main" id="{4E4C3F55-AF98-6AA8-C208-B675D81B8C9A}"/>
              </a:ext>
            </a:extLst>
          </p:cNvPr>
          <p:cNvSpPr txBox="1"/>
          <p:nvPr/>
        </p:nvSpPr>
        <p:spPr>
          <a:xfrm>
            <a:off x="37817" y="7490074"/>
            <a:ext cx="3845731" cy="3693319"/>
          </a:xfrm>
          <a:prstGeom prst="rect">
            <a:avLst/>
          </a:prstGeom>
          <a:noFill/>
        </p:spPr>
        <p:txBody>
          <a:bodyPr wrap="square" rtlCol="0">
            <a:spAutoFit/>
          </a:bodyPr>
          <a:lstStyle/>
          <a:p>
            <a:pPr marL="285750" indent="-285750">
              <a:buFont typeface="Arial" panose="020B0604020202020204" pitchFamily="34" charset="0"/>
              <a:buChar char="•"/>
            </a:pPr>
            <a:r>
              <a:rPr lang="en-US" dirty="0"/>
              <a:t>Modification of the Regula Falsi method</a:t>
            </a:r>
          </a:p>
          <a:p>
            <a:pPr marL="285750" indent="-285750">
              <a:buFont typeface="Arial" panose="020B0604020202020204" pitchFamily="34" charset="0"/>
              <a:buChar char="•"/>
            </a:pPr>
            <a:r>
              <a:rPr lang="en-US" dirty="0"/>
              <a:t>Follows the Regula Falsi method, except when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Then they use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fzero function in MATLAB uses a mix of the bisection and Illinois method</a:t>
            </a:r>
          </a:p>
        </p:txBody>
      </p:sp>
      <p:pic>
        <p:nvPicPr>
          <p:cNvPr id="20" name="Picture 19">
            <a:extLst>
              <a:ext uri="{FF2B5EF4-FFF2-40B4-BE49-F238E27FC236}">
                <a16:creationId xmlns:a16="http://schemas.microsoft.com/office/drawing/2014/main" id="{ED2733DA-8B5C-432B-E28F-F923581B75C1}"/>
              </a:ext>
            </a:extLst>
          </p:cNvPr>
          <p:cNvPicPr>
            <a:picLocks noChangeAspect="1"/>
          </p:cNvPicPr>
          <p:nvPr/>
        </p:nvPicPr>
        <p:blipFill>
          <a:blip r:embed="rId6"/>
          <a:stretch>
            <a:fillRect/>
          </a:stretch>
        </p:blipFill>
        <p:spPr>
          <a:xfrm>
            <a:off x="828944" y="8690403"/>
            <a:ext cx="1971950" cy="428685"/>
          </a:xfrm>
          <a:prstGeom prst="rect">
            <a:avLst/>
          </a:prstGeom>
        </p:spPr>
      </p:pic>
      <p:pic>
        <p:nvPicPr>
          <p:cNvPr id="22" name="Picture 21">
            <a:extLst>
              <a:ext uri="{FF2B5EF4-FFF2-40B4-BE49-F238E27FC236}">
                <a16:creationId xmlns:a16="http://schemas.microsoft.com/office/drawing/2014/main" id="{272E6272-79C9-8D1A-EE15-B9F0C37E984A}"/>
              </a:ext>
            </a:extLst>
          </p:cNvPr>
          <p:cNvPicPr>
            <a:picLocks noChangeAspect="1"/>
          </p:cNvPicPr>
          <p:nvPr/>
        </p:nvPicPr>
        <p:blipFill>
          <a:blip r:embed="rId7"/>
          <a:stretch>
            <a:fillRect/>
          </a:stretch>
        </p:blipFill>
        <p:spPr>
          <a:xfrm>
            <a:off x="90795" y="9459254"/>
            <a:ext cx="3845731" cy="767822"/>
          </a:xfrm>
          <a:prstGeom prst="rect">
            <a:avLst/>
          </a:prstGeom>
        </p:spPr>
      </p:pic>
      <p:pic>
        <p:nvPicPr>
          <p:cNvPr id="24" name="Picture 23">
            <a:extLst>
              <a:ext uri="{FF2B5EF4-FFF2-40B4-BE49-F238E27FC236}">
                <a16:creationId xmlns:a16="http://schemas.microsoft.com/office/drawing/2014/main" id="{4A198ED4-131F-59A3-682C-AB1029656593}"/>
              </a:ext>
            </a:extLst>
          </p:cNvPr>
          <p:cNvPicPr>
            <a:picLocks noChangeAspect="1"/>
          </p:cNvPicPr>
          <p:nvPr/>
        </p:nvPicPr>
        <p:blipFill>
          <a:blip r:embed="rId8"/>
          <a:stretch>
            <a:fillRect/>
          </a:stretch>
        </p:blipFill>
        <p:spPr>
          <a:xfrm>
            <a:off x="4028510" y="7856299"/>
            <a:ext cx="4275655" cy="3096853"/>
          </a:xfrm>
          <a:prstGeom prst="rect">
            <a:avLst/>
          </a:prstGeom>
        </p:spPr>
      </p:pic>
    </p:spTree>
    <p:extLst>
      <p:ext uri="{BB962C8B-B14F-4D97-AF65-F5344CB8AC3E}">
        <p14:creationId xmlns:p14="http://schemas.microsoft.com/office/powerpoint/2010/main" val="2229543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EE9572-FEFA-E31E-DF57-78BE5883A48F}"/>
              </a:ext>
            </a:extLst>
          </p:cNvPr>
          <p:cNvSpPr txBox="1"/>
          <p:nvPr/>
        </p:nvSpPr>
        <p:spPr>
          <a:xfrm>
            <a:off x="0" y="0"/>
            <a:ext cx="3387722" cy="461665"/>
          </a:xfrm>
          <a:prstGeom prst="rect">
            <a:avLst/>
          </a:prstGeom>
          <a:noFill/>
        </p:spPr>
        <p:txBody>
          <a:bodyPr wrap="none" rtlCol="0">
            <a:spAutoFit/>
          </a:bodyPr>
          <a:lstStyle/>
          <a:p>
            <a:r>
              <a:rPr lang="en-US" sz="2400" dirty="0"/>
              <a:t>MATLAB Function - fzero</a:t>
            </a:r>
          </a:p>
        </p:txBody>
      </p:sp>
      <p:sp>
        <p:nvSpPr>
          <p:cNvPr id="3" name="TextBox 2">
            <a:extLst>
              <a:ext uri="{FF2B5EF4-FFF2-40B4-BE49-F238E27FC236}">
                <a16:creationId xmlns:a16="http://schemas.microsoft.com/office/drawing/2014/main" id="{1AC68CC9-BCF4-21F3-E269-A01A7E6AD205}"/>
              </a:ext>
            </a:extLst>
          </p:cNvPr>
          <p:cNvSpPr txBox="1"/>
          <p:nvPr/>
        </p:nvSpPr>
        <p:spPr>
          <a:xfrm>
            <a:off x="0" y="461665"/>
            <a:ext cx="8686800" cy="7571303"/>
          </a:xfrm>
          <a:prstGeom prst="rect">
            <a:avLst/>
          </a:prstGeom>
          <a:noFill/>
        </p:spPr>
        <p:txBody>
          <a:bodyPr wrap="square" rtlCol="0">
            <a:spAutoFit/>
          </a:bodyPr>
          <a:lstStyle/>
          <a:p>
            <a:r>
              <a:rPr lang="en-US" dirty="0"/>
              <a:t>Syntax:</a:t>
            </a:r>
          </a:p>
          <a:p>
            <a:pPr marL="285750" indent="-285750">
              <a:buFont typeface="Arial" panose="020B0604020202020204" pitchFamily="34" charset="0"/>
              <a:buChar char="•"/>
            </a:pPr>
            <a:r>
              <a:rPr lang="en-US" dirty="0"/>
              <a:t>x = fzero(f, x0, options)</a:t>
            </a:r>
          </a:p>
          <a:p>
            <a:pPr marL="742950" lvl="1" indent="-285750">
              <a:buFont typeface="Arial" panose="020B0604020202020204" pitchFamily="34" charset="0"/>
              <a:buChar char="•"/>
            </a:pPr>
            <a:r>
              <a:rPr lang="en-US" dirty="0"/>
              <a:t>f is the function handle (anonymous function or function file)</a:t>
            </a:r>
          </a:p>
          <a:p>
            <a:pPr marL="1200150" lvl="2" indent="-285750">
              <a:buFont typeface="Arial" panose="020B0604020202020204" pitchFamily="34" charset="0"/>
              <a:buChar char="•"/>
            </a:pPr>
            <a:r>
              <a:rPr lang="en-US" dirty="0"/>
              <a:t>When using a function file, you must put @ before the name</a:t>
            </a:r>
          </a:p>
          <a:p>
            <a:pPr marL="742950" lvl="1" indent="-285750">
              <a:buFont typeface="Arial" panose="020B0604020202020204" pitchFamily="34" charset="0"/>
              <a:buChar char="•"/>
            </a:pPr>
            <a:r>
              <a:rPr lang="en-US" dirty="0"/>
              <a:t>x0 is the initial guess</a:t>
            </a:r>
          </a:p>
          <a:p>
            <a:pPr marL="1200150" lvl="2" indent="-285750">
              <a:buFont typeface="Arial" panose="020B0604020202020204" pitchFamily="34" charset="0"/>
              <a:buChar char="•"/>
            </a:pPr>
            <a:r>
              <a:rPr lang="en-US" dirty="0"/>
              <a:t>Only one guess because the computer find the other one</a:t>
            </a:r>
          </a:p>
          <a:p>
            <a:pPr marL="1657350" lvl="3" indent="-285750">
              <a:buFont typeface="Arial" panose="020B0604020202020204" pitchFamily="34" charset="0"/>
              <a:buChar char="•"/>
            </a:pPr>
            <a:r>
              <a:rPr lang="en-US" dirty="0"/>
              <a:t>Sometimes you can find issues with this where the search for a second x will cross 2 solutions at once, but the computer has no idea it did that</a:t>
            </a:r>
          </a:p>
          <a:p>
            <a:pPr marL="1200150" lvl="2" indent="-285750">
              <a:buFont typeface="Arial" panose="020B0604020202020204" pitchFamily="34" charset="0"/>
              <a:buChar char="•"/>
            </a:pPr>
            <a:r>
              <a:rPr lang="en-US" dirty="0"/>
              <a:t>another option is to send in a vector with custom bounding</a:t>
            </a:r>
          </a:p>
          <a:p>
            <a:pPr marL="1657350" lvl="3" indent="-285750">
              <a:buFont typeface="Arial" panose="020B0604020202020204" pitchFamily="34" charset="0"/>
              <a:buChar char="•"/>
            </a:pPr>
            <a:r>
              <a:rPr lang="en-US" dirty="0"/>
              <a:t>EX: [lower_bound, upper_bound]</a:t>
            </a:r>
          </a:p>
          <a:p>
            <a:pPr marL="742950" lvl="1" indent="-285750">
              <a:buFont typeface="Arial" panose="020B0604020202020204" pitchFamily="34" charset="0"/>
              <a:buChar char="•"/>
            </a:pPr>
            <a:r>
              <a:rPr lang="en-US" dirty="0"/>
              <a:t>Options are some manual settings you can set</a:t>
            </a:r>
          </a:p>
          <a:p>
            <a:pPr marL="1200150" lvl="2" indent="-285750">
              <a:buFont typeface="Arial" panose="020B0604020202020204" pitchFamily="34" charset="0"/>
              <a:buChar char="•"/>
            </a:pPr>
            <a:r>
              <a:rPr lang="en-US" dirty="0"/>
              <a:t>Ex: options = optimset(‘’TolX’, tolerance, ‘Display, ‘iter’)</a:t>
            </a:r>
          </a:p>
          <a:p>
            <a:pPr marL="1657350" lvl="3" indent="-285750">
              <a:buFont typeface="Arial" panose="020B0604020202020204" pitchFamily="34" charset="0"/>
              <a:buChar char="•"/>
            </a:pPr>
            <a:r>
              <a:rPr lang="en-US" dirty="0"/>
              <a:t>tolerance must be set in scientific notation in the form {num}e{int}</a:t>
            </a:r>
          </a:p>
          <a:p>
            <a:pPr marL="1657350" lvl="3" indent="-285750">
              <a:buFont typeface="Arial" panose="020B0604020202020204" pitchFamily="34" charset="0"/>
              <a:buChar char="•"/>
            </a:pPr>
            <a:r>
              <a:rPr lang="en-US" dirty="0"/>
              <a:t>‘iter’ will display the number of iterations</a:t>
            </a:r>
          </a:p>
          <a:p>
            <a:pPr marL="742950" lvl="1" indent="-285750">
              <a:buFont typeface="Arial" panose="020B0604020202020204" pitchFamily="34" charset="0"/>
              <a:buChar char="•"/>
            </a:pPr>
            <a:r>
              <a:rPr lang="en-US" dirty="0"/>
              <a:t>x is the solution</a:t>
            </a:r>
          </a:p>
          <a:p>
            <a:r>
              <a:rPr lang="en-US" dirty="0"/>
              <a:t>Has a relative convergence criteria of 10^-6, which usually provides 5 sig figs of accuracy</a:t>
            </a:r>
          </a:p>
          <a:p>
            <a:endParaRPr lang="en-US" dirty="0"/>
          </a:p>
          <a:p>
            <a:r>
              <a:rPr lang="en-US" dirty="0"/>
              <a:t>Solve function (symbolic)</a:t>
            </a:r>
          </a:p>
          <a:p>
            <a:pPr marL="285750" indent="-285750">
              <a:buFont typeface="Arial" panose="020B0604020202020204" pitchFamily="34" charset="0"/>
              <a:buChar char="•"/>
            </a:pPr>
            <a:r>
              <a:rPr lang="en-US" dirty="0"/>
              <a:t>Same built in tolerance as fzero</a:t>
            </a:r>
          </a:p>
          <a:p>
            <a:pPr marL="285750" indent="-285750">
              <a:buFont typeface="Arial" panose="020B0604020202020204" pitchFamily="34" charset="0"/>
              <a:buChar char="•"/>
            </a:pPr>
            <a:r>
              <a:rPr lang="en-US" dirty="0"/>
              <a:t>When outputting, make sure to convert to a float by using the double(value) or vpa(value) function</a:t>
            </a:r>
          </a:p>
          <a:p>
            <a:pPr marL="285750" indent="-285750">
              <a:buFont typeface="Arial" panose="020B0604020202020204" pitchFamily="34" charset="0"/>
              <a:buChar char="•"/>
            </a:pPr>
            <a:r>
              <a:rPr lang="en-US" dirty="0"/>
              <a:t>Will locate all roots, so no starting point is needed</a:t>
            </a:r>
          </a:p>
          <a:p>
            <a:r>
              <a:rPr lang="en-US" dirty="0"/>
              <a:t>Syntax:</a:t>
            </a:r>
          </a:p>
          <a:p>
            <a:pPr marL="285750" indent="-285750">
              <a:buFont typeface="Arial" panose="020B0604020202020204" pitchFamily="34" charset="0"/>
              <a:buChar char="•"/>
            </a:pPr>
            <a:r>
              <a:rPr lang="en-US" dirty="0"/>
              <a:t>x = solve(symbolic function, symbolic variable)</a:t>
            </a:r>
          </a:p>
          <a:p>
            <a:pPr marL="742950" lvl="1" indent="-285750">
              <a:buFont typeface="Arial" panose="020B0604020202020204" pitchFamily="34" charset="0"/>
              <a:buChar char="•"/>
            </a:pPr>
            <a:r>
              <a:rPr lang="en-US" dirty="0"/>
              <a:t>If you want to set the function equal to something, use ==</a:t>
            </a:r>
          </a:p>
        </p:txBody>
      </p:sp>
      <p:sp>
        <p:nvSpPr>
          <p:cNvPr id="4" name="TextBox 3">
            <a:extLst>
              <a:ext uri="{FF2B5EF4-FFF2-40B4-BE49-F238E27FC236}">
                <a16:creationId xmlns:a16="http://schemas.microsoft.com/office/drawing/2014/main" id="{3C6DAC93-2E12-194C-D9CC-0D0856B1A5E4}"/>
              </a:ext>
            </a:extLst>
          </p:cNvPr>
          <p:cNvSpPr txBox="1"/>
          <p:nvPr/>
        </p:nvSpPr>
        <p:spPr>
          <a:xfrm>
            <a:off x="1" y="8616460"/>
            <a:ext cx="8686800" cy="1200329"/>
          </a:xfrm>
          <a:prstGeom prst="rect">
            <a:avLst/>
          </a:prstGeom>
          <a:noFill/>
        </p:spPr>
        <p:txBody>
          <a:bodyPr wrap="square" rtlCol="0">
            <a:spAutoFit/>
          </a:bodyPr>
          <a:lstStyle/>
          <a:p>
            <a:pPr algn="ctr"/>
            <a:r>
              <a:rPr lang="en-US" sz="2400" dirty="0"/>
              <a:t>When solving these types of problems (Chap 3), If you have an opportunity to reformulate an equation so you don’t have your variable in the denominator, </a:t>
            </a:r>
            <a:r>
              <a:rPr lang="en-US" sz="2400" u="sng" dirty="0"/>
              <a:t>Do it</a:t>
            </a:r>
          </a:p>
        </p:txBody>
      </p:sp>
    </p:spTree>
    <p:extLst>
      <p:ext uri="{BB962C8B-B14F-4D97-AF65-F5344CB8AC3E}">
        <p14:creationId xmlns:p14="http://schemas.microsoft.com/office/powerpoint/2010/main" val="3233545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234A25-F019-F199-75C2-91CFABD50361}"/>
              </a:ext>
            </a:extLst>
          </p:cNvPr>
          <p:cNvPicPr>
            <a:picLocks noChangeAspect="1"/>
          </p:cNvPicPr>
          <p:nvPr/>
        </p:nvPicPr>
        <p:blipFill>
          <a:blip r:embed="rId2"/>
          <a:stretch>
            <a:fillRect/>
          </a:stretch>
        </p:blipFill>
        <p:spPr>
          <a:xfrm>
            <a:off x="523342" y="2418837"/>
            <a:ext cx="7640116" cy="7354326"/>
          </a:xfrm>
          <a:prstGeom prst="rect">
            <a:avLst/>
          </a:prstGeom>
        </p:spPr>
      </p:pic>
    </p:spTree>
    <p:extLst>
      <p:ext uri="{BB962C8B-B14F-4D97-AF65-F5344CB8AC3E}">
        <p14:creationId xmlns:p14="http://schemas.microsoft.com/office/powerpoint/2010/main" val="271886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0AFA71-29C7-1E2A-9773-5A16EFD1AD17}"/>
              </a:ext>
            </a:extLst>
          </p:cNvPr>
          <p:cNvSpPr txBox="1"/>
          <p:nvPr/>
        </p:nvSpPr>
        <p:spPr>
          <a:xfrm>
            <a:off x="1262428" y="0"/>
            <a:ext cx="6161943" cy="523220"/>
          </a:xfrm>
          <a:prstGeom prst="rect">
            <a:avLst/>
          </a:prstGeom>
          <a:noFill/>
        </p:spPr>
        <p:txBody>
          <a:bodyPr wrap="none" rtlCol="0">
            <a:spAutoFit/>
          </a:bodyPr>
          <a:lstStyle/>
          <a:p>
            <a:r>
              <a:rPr lang="en-US" sz="2800" dirty="0"/>
              <a:t>Chapter 4: Systems of linear equations</a:t>
            </a:r>
          </a:p>
        </p:txBody>
      </p:sp>
      <p:sp>
        <p:nvSpPr>
          <p:cNvPr id="3" name="TextBox 2">
            <a:extLst>
              <a:ext uri="{FF2B5EF4-FFF2-40B4-BE49-F238E27FC236}">
                <a16:creationId xmlns:a16="http://schemas.microsoft.com/office/drawing/2014/main" id="{AD29DD29-C2D0-3FDB-ECF1-D31E696A2554}"/>
              </a:ext>
            </a:extLst>
          </p:cNvPr>
          <p:cNvSpPr txBox="1"/>
          <p:nvPr/>
        </p:nvSpPr>
        <p:spPr>
          <a:xfrm>
            <a:off x="123092" y="896815"/>
            <a:ext cx="1625573" cy="369332"/>
          </a:xfrm>
          <a:prstGeom prst="rect">
            <a:avLst/>
          </a:prstGeom>
          <a:noFill/>
        </p:spPr>
        <p:txBody>
          <a:bodyPr wrap="none" rtlCol="0">
            <a:spAutoFit/>
          </a:bodyPr>
          <a:lstStyle/>
          <a:p>
            <a:r>
              <a:rPr lang="en-US" dirty="0"/>
              <a:t>Takes the form</a:t>
            </a:r>
          </a:p>
        </p:txBody>
      </p:sp>
      <p:pic>
        <p:nvPicPr>
          <p:cNvPr id="5" name="Picture 4">
            <a:extLst>
              <a:ext uri="{FF2B5EF4-FFF2-40B4-BE49-F238E27FC236}">
                <a16:creationId xmlns:a16="http://schemas.microsoft.com/office/drawing/2014/main" id="{A5A87313-93D5-2FDD-588E-B9E2B87637E7}"/>
              </a:ext>
            </a:extLst>
          </p:cNvPr>
          <p:cNvPicPr>
            <a:picLocks noChangeAspect="1"/>
          </p:cNvPicPr>
          <p:nvPr/>
        </p:nvPicPr>
        <p:blipFill>
          <a:blip r:embed="rId2"/>
          <a:stretch>
            <a:fillRect/>
          </a:stretch>
        </p:blipFill>
        <p:spPr>
          <a:xfrm>
            <a:off x="1748665" y="795691"/>
            <a:ext cx="1371791" cy="571580"/>
          </a:xfrm>
          <a:prstGeom prst="rect">
            <a:avLst/>
          </a:prstGeom>
        </p:spPr>
      </p:pic>
      <p:sp>
        <p:nvSpPr>
          <p:cNvPr id="6" name="TextBox 5">
            <a:extLst>
              <a:ext uri="{FF2B5EF4-FFF2-40B4-BE49-F238E27FC236}">
                <a16:creationId xmlns:a16="http://schemas.microsoft.com/office/drawing/2014/main" id="{7860988D-14D5-3A54-C6D5-67118709E987}"/>
              </a:ext>
            </a:extLst>
          </p:cNvPr>
          <p:cNvSpPr txBox="1"/>
          <p:nvPr/>
        </p:nvSpPr>
        <p:spPr>
          <a:xfrm>
            <a:off x="123092" y="1652954"/>
            <a:ext cx="8563708" cy="2308324"/>
          </a:xfrm>
          <a:prstGeom prst="rect">
            <a:avLst/>
          </a:prstGeom>
          <a:noFill/>
        </p:spPr>
        <p:txBody>
          <a:bodyPr wrap="square" rtlCol="0">
            <a:spAutoFit/>
          </a:bodyPr>
          <a:lstStyle/>
          <a:p>
            <a:r>
              <a:rPr lang="en-US" b="1" dirty="0"/>
              <a:t>x</a:t>
            </a:r>
            <a:r>
              <a:rPr lang="en-US" dirty="0"/>
              <a:t> is a column vector with the number of variables</a:t>
            </a:r>
          </a:p>
          <a:p>
            <a:r>
              <a:rPr lang="en-US" b="1" dirty="0"/>
              <a:t>B</a:t>
            </a:r>
            <a:r>
              <a:rPr lang="en-US" dirty="0"/>
              <a:t> is a column vector with all the solutions</a:t>
            </a:r>
          </a:p>
          <a:p>
            <a:r>
              <a:rPr lang="en-US" b="1" dirty="0"/>
              <a:t>A</a:t>
            </a:r>
            <a:r>
              <a:rPr lang="en-US" dirty="0"/>
              <a:t> is a square matrix with one side having the</a:t>
            </a:r>
          </a:p>
          <a:p>
            <a:r>
              <a:rPr lang="en-US" dirty="0"/>
              <a:t>same length as the </a:t>
            </a:r>
            <a:r>
              <a:rPr lang="en-US" b="1" dirty="0"/>
              <a:t>x </a:t>
            </a:r>
            <a:r>
              <a:rPr lang="en-US" dirty="0"/>
              <a:t>and </a:t>
            </a:r>
            <a:r>
              <a:rPr lang="en-US" b="1" dirty="0"/>
              <a:t>B</a:t>
            </a:r>
            <a:r>
              <a:rPr lang="en-US" dirty="0"/>
              <a:t> column vectors</a:t>
            </a:r>
          </a:p>
          <a:p>
            <a:r>
              <a:rPr lang="en-US" dirty="0"/>
              <a:t>(also referred to as the coefficient matrix)</a:t>
            </a:r>
          </a:p>
          <a:p>
            <a:endParaRPr lang="en-US" b="1" dirty="0"/>
          </a:p>
          <a:p>
            <a:r>
              <a:rPr lang="en-US" dirty="0"/>
              <a:t>For these problems, round off error will impact the accuracy of the answers</a:t>
            </a:r>
          </a:p>
          <a:p>
            <a:r>
              <a:rPr lang="en-US" dirty="0"/>
              <a:t>For large problems, computational efficiency is key </a:t>
            </a:r>
          </a:p>
        </p:txBody>
      </p:sp>
      <p:pic>
        <p:nvPicPr>
          <p:cNvPr id="10" name="Picture 9">
            <a:extLst>
              <a:ext uri="{FF2B5EF4-FFF2-40B4-BE49-F238E27FC236}">
                <a16:creationId xmlns:a16="http://schemas.microsoft.com/office/drawing/2014/main" id="{CC6151A6-38EA-F932-851C-B605EBC7E4C4}"/>
              </a:ext>
            </a:extLst>
          </p:cNvPr>
          <p:cNvPicPr>
            <a:picLocks noChangeAspect="1"/>
          </p:cNvPicPr>
          <p:nvPr/>
        </p:nvPicPr>
        <p:blipFill>
          <a:blip r:embed="rId3"/>
          <a:stretch>
            <a:fillRect/>
          </a:stretch>
        </p:blipFill>
        <p:spPr>
          <a:xfrm>
            <a:off x="5196888" y="795691"/>
            <a:ext cx="3110826" cy="2496112"/>
          </a:xfrm>
          <a:prstGeom prst="rect">
            <a:avLst/>
          </a:prstGeom>
        </p:spPr>
      </p:pic>
      <p:sp>
        <p:nvSpPr>
          <p:cNvPr id="11" name="TextBox 10">
            <a:extLst>
              <a:ext uri="{FF2B5EF4-FFF2-40B4-BE49-F238E27FC236}">
                <a16:creationId xmlns:a16="http://schemas.microsoft.com/office/drawing/2014/main" id="{959795BB-5F1D-0475-F1C4-62D111858530}"/>
              </a:ext>
            </a:extLst>
          </p:cNvPr>
          <p:cNvSpPr txBox="1"/>
          <p:nvPr/>
        </p:nvSpPr>
        <p:spPr>
          <a:xfrm>
            <a:off x="0" y="3961278"/>
            <a:ext cx="3011274" cy="461665"/>
          </a:xfrm>
          <a:prstGeom prst="rect">
            <a:avLst/>
          </a:prstGeom>
          <a:noFill/>
        </p:spPr>
        <p:txBody>
          <a:bodyPr wrap="none" rtlCol="0">
            <a:spAutoFit/>
          </a:bodyPr>
          <a:lstStyle/>
          <a:p>
            <a:r>
              <a:rPr lang="en-US" sz="2400" dirty="0"/>
              <a:t>Gaussian Elimination</a:t>
            </a:r>
          </a:p>
        </p:txBody>
      </p:sp>
      <p:sp>
        <p:nvSpPr>
          <p:cNvPr id="12" name="TextBox 11">
            <a:extLst>
              <a:ext uri="{FF2B5EF4-FFF2-40B4-BE49-F238E27FC236}">
                <a16:creationId xmlns:a16="http://schemas.microsoft.com/office/drawing/2014/main" id="{A5E221B9-E3A0-305B-7160-1A75058F1676}"/>
              </a:ext>
            </a:extLst>
          </p:cNvPr>
          <p:cNvSpPr txBox="1"/>
          <p:nvPr/>
        </p:nvSpPr>
        <p:spPr>
          <a:xfrm>
            <a:off x="9426" y="4348085"/>
            <a:ext cx="8677374" cy="4247317"/>
          </a:xfrm>
          <a:prstGeom prst="rect">
            <a:avLst/>
          </a:prstGeom>
          <a:noFill/>
        </p:spPr>
        <p:txBody>
          <a:bodyPr wrap="square" rtlCol="0">
            <a:spAutoFit/>
          </a:bodyPr>
          <a:lstStyle/>
          <a:p>
            <a:r>
              <a:rPr lang="en-US" dirty="0"/>
              <a:t>This is the classic way of solving these types of problems. There are two steps:</a:t>
            </a:r>
          </a:p>
          <a:p>
            <a:r>
              <a:rPr lang="en-US" dirty="0"/>
              <a:t>1. Forward elimination where a variable is eliminated until there is only one remaining</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2. Backwards substitution where you go back through the equations to find the value for each variable</a:t>
            </a:r>
          </a:p>
          <a:p>
            <a:r>
              <a:rPr lang="en-US" dirty="0"/>
              <a:t>(Round off error can come into effect during this part of the problem solving because with large systems, they can stack on one another when going backwards)</a:t>
            </a:r>
          </a:p>
        </p:txBody>
      </p:sp>
      <p:pic>
        <p:nvPicPr>
          <p:cNvPr id="14" name="Picture 13">
            <a:extLst>
              <a:ext uri="{FF2B5EF4-FFF2-40B4-BE49-F238E27FC236}">
                <a16:creationId xmlns:a16="http://schemas.microsoft.com/office/drawing/2014/main" id="{44CB82E4-B9A2-A1A6-65FB-1961E2A1065C}"/>
              </a:ext>
            </a:extLst>
          </p:cNvPr>
          <p:cNvPicPr>
            <a:picLocks noChangeAspect="1"/>
          </p:cNvPicPr>
          <p:nvPr/>
        </p:nvPicPr>
        <p:blipFill>
          <a:blip r:embed="rId4"/>
          <a:stretch>
            <a:fillRect/>
          </a:stretch>
        </p:blipFill>
        <p:spPr>
          <a:xfrm>
            <a:off x="17214" y="4969933"/>
            <a:ext cx="8686800" cy="2252134"/>
          </a:xfrm>
          <a:prstGeom prst="rect">
            <a:avLst/>
          </a:prstGeom>
        </p:spPr>
      </p:pic>
      <p:sp>
        <p:nvSpPr>
          <p:cNvPr id="17" name="TextBox 16">
            <a:extLst>
              <a:ext uri="{FF2B5EF4-FFF2-40B4-BE49-F238E27FC236}">
                <a16:creationId xmlns:a16="http://schemas.microsoft.com/office/drawing/2014/main" id="{EEDA4FCE-FC81-8F05-BE04-5DE8514B2F8D}"/>
              </a:ext>
            </a:extLst>
          </p:cNvPr>
          <p:cNvSpPr txBox="1"/>
          <p:nvPr/>
        </p:nvSpPr>
        <p:spPr>
          <a:xfrm>
            <a:off x="0" y="8680727"/>
            <a:ext cx="8686800" cy="3416320"/>
          </a:xfrm>
          <a:prstGeom prst="rect">
            <a:avLst/>
          </a:prstGeom>
          <a:noFill/>
        </p:spPr>
        <p:txBody>
          <a:bodyPr wrap="square" rtlCol="0">
            <a:spAutoFit/>
          </a:bodyPr>
          <a:lstStyle/>
          <a:p>
            <a:r>
              <a:rPr lang="en-US" dirty="0"/>
              <a:t>For systems of linear equations, there are two cases. One where all the equations generated by the matrix multiplication are independent (non-singular), and one were some or all the equations are dependent on each other (singular)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There’s no solution for singular systems</a:t>
            </a:r>
          </a:p>
        </p:txBody>
      </p:sp>
      <p:pic>
        <p:nvPicPr>
          <p:cNvPr id="19" name="Picture 18">
            <a:extLst>
              <a:ext uri="{FF2B5EF4-FFF2-40B4-BE49-F238E27FC236}">
                <a16:creationId xmlns:a16="http://schemas.microsoft.com/office/drawing/2014/main" id="{5BF46335-BD59-7DED-2242-032EC3E02C30}"/>
              </a:ext>
            </a:extLst>
          </p:cNvPr>
          <p:cNvPicPr>
            <a:picLocks noChangeAspect="1"/>
          </p:cNvPicPr>
          <p:nvPr/>
        </p:nvPicPr>
        <p:blipFill>
          <a:blip r:embed="rId5"/>
          <a:stretch>
            <a:fillRect/>
          </a:stretch>
        </p:blipFill>
        <p:spPr>
          <a:xfrm>
            <a:off x="2124074" y="9607320"/>
            <a:ext cx="4874603" cy="2078320"/>
          </a:xfrm>
          <a:prstGeom prst="rect">
            <a:avLst/>
          </a:prstGeom>
        </p:spPr>
      </p:pic>
    </p:spTree>
    <p:extLst>
      <p:ext uri="{BB962C8B-B14F-4D97-AF65-F5344CB8AC3E}">
        <p14:creationId xmlns:p14="http://schemas.microsoft.com/office/powerpoint/2010/main" val="718107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25B1BC-9136-12D6-9234-FBB1CE16E3C7}"/>
              </a:ext>
            </a:extLst>
          </p:cNvPr>
          <p:cNvSpPr txBox="1"/>
          <p:nvPr/>
        </p:nvSpPr>
        <p:spPr>
          <a:xfrm>
            <a:off x="0" y="0"/>
            <a:ext cx="4171078" cy="677108"/>
          </a:xfrm>
          <a:prstGeom prst="rect">
            <a:avLst/>
          </a:prstGeom>
          <a:noFill/>
        </p:spPr>
        <p:txBody>
          <a:bodyPr wrap="none" rtlCol="0">
            <a:spAutoFit/>
          </a:bodyPr>
          <a:lstStyle/>
          <a:p>
            <a:r>
              <a:rPr lang="en-US" sz="2000" dirty="0"/>
              <a:t>Problems with Gaussian Elimination</a:t>
            </a:r>
          </a:p>
          <a:p>
            <a:r>
              <a:rPr lang="en-US" dirty="0"/>
              <a:t>1. cannot eliminate an unknown:</a:t>
            </a:r>
          </a:p>
        </p:txBody>
      </p:sp>
      <p:pic>
        <p:nvPicPr>
          <p:cNvPr id="4" name="Picture 3">
            <a:extLst>
              <a:ext uri="{FF2B5EF4-FFF2-40B4-BE49-F238E27FC236}">
                <a16:creationId xmlns:a16="http://schemas.microsoft.com/office/drawing/2014/main" id="{ED3DBAC3-5CD7-00C2-4393-4C15CFEBC4D3}"/>
              </a:ext>
            </a:extLst>
          </p:cNvPr>
          <p:cNvPicPr>
            <a:picLocks noChangeAspect="1"/>
          </p:cNvPicPr>
          <p:nvPr/>
        </p:nvPicPr>
        <p:blipFill>
          <a:blip r:embed="rId2"/>
          <a:stretch>
            <a:fillRect/>
          </a:stretch>
        </p:blipFill>
        <p:spPr>
          <a:xfrm>
            <a:off x="4171078" y="584794"/>
            <a:ext cx="4201111" cy="2524477"/>
          </a:xfrm>
          <a:prstGeom prst="rect">
            <a:avLst/>
          </a:prstGeom>
        </p:spPr>
      </p:pic>
      <p:sp>
        <p:nvSpPr>
          <p:cNvPr id="5" name="TextBox 4">
            <a:extLst>
              <a:ext uri="{FF2B5EF4-FFF2-40B4-BE49-F238E27FC236}">
                <a16:creationId xmlns:a16="http://schemas.microsoft.com/office/drawing/2014/main" id="{456128A6-FE2F-53F2-3432-B28D2ED32A7F}"/>
              </a:ext>
            </a:extLst>
          </p:cNvPr>
          <p:cNvSpPr txBox="1"/>
          <p:nvPr/>
        </p:nvSpPr>
        <p:spPr>
          <a:xfrm>
            <a:off x="0" y="754416"/>
            <a:ext cx="4201111" cy="2308324"/>
          </a:xfrm>
          <a:prstGeom prst="rect">
            <a:avLst/>
          </a:prstGeom>
          <a:noFill/>
        </p:spPr>
        <p:txBody>
          <a:bodyPr wrap="square" rtlCol="0">
            <a:spAutoFit/>
          </a:bodyPr>
          <a:lstStyle/>
          <a:p>
            <a:r>
              <a:rPr lang="en-US" dirty="0"/>
              <a:t>You cannot eliminate x1 with the first equation because the coefficient is 0</a:t>
            </a:r>
          </a:p>
          <a:p>
            <a:endParaRPr lang="en-US" dirty="0"/>
          </a:p>
          <a:p>
            <a:r>
              <a:rPr lang="en-US" dirty="0"/>
              <a:t>This problem is easily solved by row pivoting (switching order of equations)</a:t>
            </a:r>
          </a:p>
          <a:p>
            <a:endParaRPr lang="en-US" dirty="0"/>
          </a:p>
          <a:p>
            <a:r>
              <a:rPr lang="en-US" dirty="0"/>
              <a:t>MATLAB has a built-in function ‘\’ to solve this issue</a:t>
            </a:r>
          </a:p>
        </p:txBody>
      </p:sp>
      <p:sp>
        <p:nvSpPr>
          <p:cNvPr id="6" name="TextBox 5">
            <a:extLst>
              <a:ext uri="{FF2B5EF4-FFF2-40B4-BE49-F238E27FC236}">
                <a16:creationId xmlns:a16="http://schemas.microsoft.com/office/drawing/2014/main" id="{E7BEF0A7-E57B-5197-E0D7-8B645BDCCA7C}"/>
              </a:ext>
            </a:extLst>
          </p:cNvPr>
          <p:cNvSpPr txBox="1"/>
          <p:nvPr/>
        </p:nvSpPr>
        <p:spPr>
          <a:xfrm>
            <a:off x="0" y="3454717"/>
            <a:ext cx="4171078" cy="2862322"/>
          </a:xfrm>
          <a:prstGeom prst="rect">
            <a:avLst/>
          </a:prstGeom>
          <a:noFill/>
        </p:spPr>
        <p:txBody>
          <a:bodyPr wrap="square" rtlCol="0">
            <a:spAutoFit/>
          </a:bodyPr>
          <a:lstStyle/>
          <a:p>
            <a:r>
              <a:rPr lang="en-US" dirty="0"/>
              <a:t>2. Ill conditioning</a:t>
            </a:r>
          </a:p>
          <a:p>
            <a:endParaRPr lang="en-US" dirty="0"/>
          </a:p>
          <a:p>
            <a:r>
              <a:rPr lang="en-US" dirty="0"/>
              <a:t>sometimes there is a large overlap in uncertainties when  solving for a variable</a:t>
            </a:r>
          </a:p>
          <a:p>
            <a:endParaRPr lang="en-US" dirty="0"/>
          </a:p>
          <a:p>
            <a:r>
              <a:rPr lang="en-US" dirty="0"/>
              <a:t>This happens when the slopes approach each other slowly.</a:t>
            </a:r>
          </a:p>
          <a:p>
            <a:endParaRPr lang="en-US" dirty="0"/>
          </a:p>
          <a:p>
            <a:r>
              <a:rPr lang="en-US" dirty="0"/>
              <a:t>This amplifies the round-off-error (the main problem)</a:t>
            </a:r>
          </a:p>
        </p:txBody>
      </p:sp>
      <p:pic>
        <p:nvPicPr>
          <p:cNvPr id="8" name="Picture 7">
            <a:extLst>
              <a:ext uri="{FF2B5EF4-FFF2-40B4-BE49-F238E27FC236}">
                <a16:creationId xmlns:a16="http://schemas.microsoft.com/office/drawing/2014/main" id="{C8C796AC-DC5C-26A0-4FE2-F4A27C49E2B2}"/>
              </a:ext>
            </a:extLst>
          </p:cNvPr>
          <p:cNvPicPr>
            <a:picLocks noChangeAspect="1"/>
          </p:cNvPicPr>
          <p:nvPr/>
        </p:nvPicPr>
        <p:blipFill>
          <a:blip r:embed="rId3"/>
          <a:stretch>
            <a:fillRect/>
          </a:stretch>
        </p:blipFill>
        <p:spPr>
          <a:xfrm>
            <a:off x="4201111" y="3411416"/>
            <a:ext cx="4201112" cy="3327740"/>
          </a:xfrm>
          <a:prstGeom prst="rect">
            <a:avLst/>
          </a:prstGeom>
        </p:spPr>
      </p:pic>
      <p:sp>
        <p:nvSpPr>
          <p:cNvPr id="9" name="TextBox 8">
            <a:extLst>
              <a:ext uri="{FF2B5EF4-FFF2-40B4-BE49-F238E27FC236}">
                <a16:creationId xmlns:a16="http://schemas.microsoft.com/office/drawing/2014/main" id="{7A9044B8-4DB9-6D8E-B584-9248140F2E2A}"/>
              </a:ext>
            </a:extLst>
          </p:cNvPr>
          <p:cNvSpPr txBox="1"/>
          <p:nvPr/>
        </p:nvSpPr>
        <p:spPr>
          <a:xfrm>
            <a:off x="-1" y="6968177"/>
            <a:ext cx="4485689" cy="2862322"/>
          </a:xfrm>
          <a:prstGeom prst="rect">
            <a:avLst/>
          </a:prstGeom>
          <a:noFill/>
        </p:spPr>
        <p:txBody>
          <a:bodyPr wrap="square" rtlCol="0">
            <a:spAutoFit/>
          </a:bodyPr>
          <a:lstStyle/>
          <a:p>
            <a:r>
              <a:rPr lang="en-US" dirty="0"/>
              <a:t>Another issue with Ill Conditioning:</a:t>
            </a:r>
          </a:p>
          <a:p>
            <a:r>
              <a:rPr lang="en-US" dirty="0"/>
              <a:t>When eliminating, you can have problems when equations have completely different magnitudes</a:t>
            </a:r>
          </a:p>
          <a:p>
            <a:endParaRPr lang="en-US" dirty="0"/>
          </a:p>
          <a:p>
            <a:r>
              <a:rPr lang="en-US" dirty="0"/>
              <a:t>This can be solved by scaling, which is multiplying the equation by a constant to make them similar in magnitude</a:t>
            </a:r>
          </a:p>
          <a:p>
            <a:endParaRPr lang="en-US" dirty="0"/>
          </a:p>
          <a:p>
            <a:r>
              <a:rPr lang="en-US" dirty="0"/>
              <a:t>you have to do this on your own</a:t>
            </a:r>
          </a:p>
        </p:txBody>
      </p:sp>
      <p:pic>
        <p:nvPicPr>
          <p:cNvPr id="13" name="Picture 12">
            <a:extLst>
              <a:ext uri="{FF2B5EF4-FFF2-40B4-BE49-F238E27FC236}">
                <a16:creationId xmlns:a16="http://schemas.microsoft.com/office/drawing/2014/main" id="{3853F734-9DAA-8B1C-A976-BFFF001A1B53}"/>
              </a:ext>
            </a:extLst>
          </p:cNvPr>
          <p:cNvPicPr>
            <a:picLocks noChangeAspect="1"/>
          </p:cNvPicPr>
          <p:nvPr/>
        </p:nvPicPr>
        <p:blipFill>
          <a:blip r:embed="rId4"/>
          <a:stretch>
            <a:fillRect/>
          </a:stretch>
        </p:blipFill>
        <p:spPr>
          <a:xfrm>
            <a:off x="4284717" y="6876932"/>
            <a:ext cx="4402083" cy="2490814"/>
          </a:xfrm>
          <a:prstGeom prst="rect">
            <a:avLst/>
          </a:prstGeom>
        </p:spPr>
      </p:pic>
    </p:spTree>
    <p:extLst>
      <p:ext uri="{BB962C8B-B14F-4D97-AF65-F5344CB8AC3E}">
        <p14:creationId xmlns:p14="http://schemas.microsoft.com/office/powerpoint/2010/main" val="1820989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69964A-F0F6-9201-F13C-02BDF64AF812}"/>
              </a:ext>
            </a:extLst>
          </p:cNvPr>
          <p:cNvSpPr txBox="1"/>
          <p:nvPr/>
        </p:nvSpPr>
        <p:spPr>
          <a:xfrm>
            <a:off x="0" y="0"/>
            <a:ext cx="5622950" cy="400110"/>
          </a:xfrm>
          <a:prstGeom prst="rect">
            <a:avLst/>
          </a:prstGeom>
          <a:noFill/>
        </p:spPr>
        <p:txBody>
          <a:bodyPr wrap="none" rtlCol="0">
            <a:spAutoFit/>
          </a:bodyPr>
          <a:lstStyle/>
          <a:p>
            <a:r>
              <a:rPr lang="en-US" sz="2000" dirty="0"/>
              <a:t>MATLAB functions for linear systems of equations</a:t>
            </a:r>
            <a:endParaRPr lang="en-US" dirty="0"/>
          </a:p>
        </p:txBody>
      </p:sp>
      <p:pic>
        <p:nvPicPr>
          <p:cNvPr id="4" name="Picture 3">
            <a:extLst>
              <a:ext uri="{FF2B5EF4-FFF2-40B4-BE49-F238E27FC236}">
                <a16:creationId xmlns:a16="http://schemas.microsoft.com/office/drawing/2014/main" id="{80732EDD-605A-CC51-12CA-EC1BB563069C}"/>
              </a:ext>
            </a:extLst>
          </p:cNvPr>
          <p:cNvPicPr>
            <a:picLocks noChangeAspect="1"/>
          </p:cNvPicPr>
          <p:nvPr/>
        </p:nvPicPr>
        <p:blipFill>
          <a:blip r:embed="rId2"/>
          <a:stretch>
            <a:fillRect/>
          </a:stretch>
        </p:blipFill>
        <p:spPr>
          <a:xfrm>
            <a:off x="936222" y="400110"/>
            <a:ext cx="6814356" cy="3827585"/>
          </a:xfrm>
          <a:prstGeom prst="rect">
            <a:avLst/>
          </a:prstGeom>
        </p:spPr>
      </p:pic>
      <p:sp>
        <p:nvSpPr>
          <p:cNvPr id="5" name="TextBox 4">
            <a:extLst>
              <a:ext uri="{FF2B5EF4-FFF2-40B4-BE49-F238E27FC236}">
                <a16:creationId xmlns:a16="http://schemas.microsoft.com/office/drawing/2014/main" id="{0F75EA9C-214C-70D9-93A6-09A614170819}"/>
              </a:ext>
            </a:extLst>
          </p:cNvPr>
          <p:cNvSpPr txBox="1"/>
          <p:nvPr/>
        </p:nvSpPr>
        <p:spPr>
          <a:xfrm>
            <a:off x="1" y="4258473"/>
            <a:ext cx="8686800" cy="646331"/>
          </a:xfrm>
          <a:prstGeom prst="rect">
            <a:avLst/>
          </a:prstGeom>
          <a:noFill/>
        </p:spPr>
        <p:txBody>
          <a:bodyPr wrap="square" rtlCol="0">
            <a:spAutoFit/>
          </a:bodyPr>
          <a:lstStyle/>
          <a:p>
            <a:r>
              <a:rPr lang="en-US" dirty="0"/>
              <a:t>A banded Matrix has many 0’s and leads to easier solving, but computers can have issues with it. This function doesn’t have an issue with it</a:t>
            </a:r>
          </a:p>
        </p:txBody>
      </p:sp>
      <p:pic>
        <p:nvPicPr>
          <p:cNvPr id="7" name="Picture 6">
            <a:extLst>
              <a:ext uri="{FF2B5EF4-FFF2-40B4-BE49-F238E27FC236}">
                <a16:creationId xmlns:a16="http://schemas.microsoft.com/office/drawing/2014/main" id="{6CEC21CB-5C76-269E-B917-0825EC062C1D}"/>
              </a:ext>
            </a:extLst>
          </p:cNvPr>
          <p:cNvPicPr>
            <a:picLocks noChangeAspect="1"/>
          </p:cNvPicPr>
          <p:nvPr/>
        </p:nvPicPr>
        <p:blipFill>
          <a:blip r:embed="rId3"/>
          <a:stretch>
            <a:fillRect/>
          </a:stretch>
        </p:blipFill>
        <p:spPr>
          <a:xfrm>
            <a:off x="2936631" y="4935582"/>
            <a:ext cx="5029200" cy="3331792"/>
          </a:xfrm>
          <a:prstGeom prst="rect">
            <a:avLst/>
          </a:prstGeom>
        </p:spPr>
      </p:pic>
      <p:sp>
        <p:nvSpPr>
          <p:cNvPr id="8" name="TextBox 7">
            <a:extLst>
              <a:ext uri="{FF2B5EF4-FFF2-40B4-BE49-F238E27FC236}">
                <a16:creationId xmlns:a16="http://schemas.microsoft.com/office/drawing/2014/main" id="{D9EBC6E4-1F45-E8F7-B1B9-0595C7651F29}"/>
              </a:ext>
            </a:extLst>
          </p:cNvPr>
          <p:cNvSpPr txBox="1"/>
          <p:nvPr/>
        </p:nvSpPr>
        <p:spPr>
          <a:xfrm>
            <a:off x="0" y="8578501"/>
            <a:ext cx="2000291" cy="369332"/>
          </a:xfrm>
          <a:prstGeom prst="rect">
            <a:avLst/>
          </a:prstGeom>
          <a:noFill/>
        </p:spPr>
        <p:txBody>
          <a:bodyPr wrap="none" rtlCol="0">
            <a:spAutoFit/>
          </a:bodyPr>
          <a:lstStyle/>
          <a:p>
            <a:r>
              <a:rPr lang="en-US" dirty="0"/>
              <a:t>LU decomposition</a:t>
            </a:r>
          </a:p>
        </p:txBody>
      </p:sp>
      <p:pic>
        <p:nvPicPr>
          <p:cNvPr id="10" name="Picture 9">
            <a:extLst>
              <a:ext uri="{FF2B5EF4-FFF2-40B4-BE49-F238E27FC236}">
                <a16:creationId xmlns:a16="http://schemas.microsoft.com/office/drawing/2014/main" id="{BB2ECD6F-DDEA-9ED5-BC0D-E2BB000D4717}"/>
              </a:ext>
            </a:extLst>
          </p:cNvPr>
          <p:cNvPicPr>
            <a:picLocks noChangeAspect="1"/>
          </p:cNvPicPr>
          <p:nvPr/>
        </p:nvPicPr>
        <p:blipFill>
          <a:blip r:embed="rId4"/>
          <a:stretch>
            <a:fillRect/>
          </a:stretch>
        </p:blipFill>
        <p:spPr>
          <a:xfrm>
            <a:off x="2932330" y="8578501"/>
            <a:ext cx="5677767" cy="2443036"/>
          </a:xfrm>
          <a:prstGeom prst="rect">
            <a:avLst/>
          </a:prstGeom>
        </p:spPr>
      </p:pic>
      <p:sp>
        <p:nvSpPr>
          <p:cNvPr id="11" name="TextBox 10">
            <a:extLst>
              <a:ext uri="{FF2B5EF4-FFF2-40B4-BE49-F238E27FC236}">
                <a16:creationId xmlns:a16="http://schemas.microsoft.com/office/drawing/2014/main" id="{3B32791C-ECC1-FBA5-84A6-534165B276D6}"/>
              </a:ext>
            </a:extLst>
          </p:cNvPr>
          <p:cNvSpPr txBox="1"/>
          <p:nvPr/>
        </p:nvSpPr>
        <p:spPr>
          <a:xfrm>
            <a:off x="0" y="8863305"/>
            <a:ext cx="8610097" cy="3416320"/>
          </a:xfrm>
          <a:prstGeom prst="rect">
            <a:avLst/>
          </a:prstGeom>
          <a:noFill/>
        </p:spPr>
        <p:txBody>
          <a:bodyPr wrap="square" rtlCol="0">
            <a:spAutoFit/>
          </a:bodyPr>
          <a:lstStyle/>
          <a:p>
            <a:r>
              <a:rPr lang="en-US" dirty="0"/>
              <a:t>Benefits:</a:t>
            </a:r>
          </a:p>
          <a:p>
            <a:r>
              <a:rPr lang="en-US" dirty="0"/>
              <a:t>after finding L^-1B,</a:t>
            </a:r>
          </a:p>
          <a:p>
            <a:r>
              <a:rPr lang="en-US" dirty="0"/>
              <a:t>you can start backwards</a:t>
            </a:r>
          </a:p>
          <a:p>
            <a:r>
              <a:rPr lang="en-US" dirty="0"/>
              <a:t>substituting immediately</a:t>
            </a:r>
          </a:p>
          <a:p>
            <a:endParaRPr lang="en-US" dirty="0"/>
          </a:p>
          <a:p>
            <a:r>
              <a:rPr lang="en-US" dirty="0"/>
              <a:t>useful for when the B</a:t>
            </a:r>
          </a:p>
          <a:p>
            <a:r>
              <a:rPr lang="en-US" dirty="0"/>
              <a:t>vector varies but A remains</a:t>
            </a:r>
          </a:p>
          <a:p>
            <a:r>
              <a:rPr lang="en-US" dirty="0"/>
              <a:t>the same (not as a function,</a:t>
            </a:r>
          </a:p>
          <a:p>
            <a:r>
              <a:rPr lang="en-US" dirty="0"/>
              <a:t>but you must use A to solve multiple different B’s)</a:t>
            </a:r>
          </a:p>
          <a:p>
            <a:endParaRPr lang="en-US" dirty="0"/>
          </a:p>
          <a:p>
            <a:r>
              <a:rPr lang="en-US" dirty="0"/>
              <a:t>Reduces computation and increases speed, but not necessary if your computer is good enough</a:t>
            </a:r>
          </a:p>
        </p:txBody>
      </p:sp>
    </p:spTree>
    <p:extLst>
      <p:ext uri="{BB962C8B-B14F-4D97-AF65-F5344CB8AC3E}">
        <p14:creationId xmlns:p14="http://schemas.microsoft.com/office/powerpoint/2010/main" val="1533312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FA8262-7893-C0DB-4A61-1E66BBE3E75B}"/>
              </a:ext>
            </a:extLst>
          </p:cNvPr>
          <p:cNvSpPr txBox="1"/>
          <p:nvPr/>
        </p:nvSpPr>
        <p:spPr>
          <a:xfrm>
            <a:off x="0" y="0"/>
            <a:ext cx="6256393" cy="369332"/>
          </a:xfrm>
          <a:prstGeom prst="rect">
            <a:avLst/>
          </a:prstGeom>
          <a:noFill/>
        </p:spPr>
        <p:txBody>
          <a:bodyPr wrap="none" rtlCol="0">
            <a:spAutoFit/>
          </a:bodyPr>
          <a:lstStyle/>
          <a:p>
            <a:r>
              <a:rPr lang="en-US" dirty="0"/>
              <a:t>Condition Number – can be used to determine ill conditioning</a:t>
            </a:r>
          </a:p>
        </p:txBody>
      </p:sp>
      <p:pic>
        <p:nvPicPr>
          <p:cNvPr id="4" name="Picture 3">
            <a:extLst>
              <a:ext uri="{FF2B5EF4-FFF2-40B4-BE49-F238E27FC236}">
                <a16:creationId xmlns:a16="http://schemas.microsoft.com/office/drawing/2014/main" id="{793D8C93-ACFB-768B-3114-E38D8B03FFF4}"/>
              </a:ext>
            </a:extLst>
          </p:cNvPr>
          <p:cNvPicPr>
            <a:picLocks noChangeAspect="1"/>
          </p:cNvPicPr>
          <p:nvPr/>
        </p:nvPicPr>
        <p:blipFill>
          <a:blip r:embed="rId2"/>
          <a:stretch>
            <a:fillRect/>
          </a:stretch>
        </p:blipFill>
        <p:spPr>
          <a:xfrm>
            <a:off x="0" y="369332"/>
            <a:ext cx="8686800" cy="2159021"/>
          </a:xfrm>
          <a:prstGeom prst="rect">
            <a:avLst/>
          </a:prstGeom>
        </p:spPr>
      </p:pic>
      <p:pic>
        <p:nvPicPr>
          <p:cNvPr id="6" name="Picture 5">
            <a:extLst>
              <a:ext uri="{FF2B5EF4-FFF2-40B4-BE49-F238E27FC236}">
                <a16:creationId xmlns:a16="http://schemas.microsoft.com/office/drawing/2014/main" id="{D4B37EB3-B411-11E7-09B3-95416A874651}"/>
              </a:ext>
            </a:extLst>
          </p:cNvPr>
          <p:cNvPicPr>
            <a:picLocks noChangeAspect="1"/>
          </p:cNvPicPr>
          <p:nvPr/>
        </p:nvPicPr>
        <p:blipFill>
          <a:blip r:embed="rId3"/>
          <a:stretch>
            <a:fillRect/>
          </a:stretch>
        </p:blipFill>
        <p:spPr>
          <a:xfrm>
            <a:off x="0" y="2669030"/>
            <a:ext cx="8686800" cy="2963999"/>
          </a:xfrm>
          <a:prstGeom prst="rect">
            <a:avLst/>
          </a:prstGeom>
        </p:spPr>
      </p:pic>
      <p:sp>
        <p:nvSpPr>
          <p:cNvPr id="7" name="TextBox 6">
            <a:extLst>
              <a:ext uri="{FF2B5EF4-FFF2-40B4-BE49-F238E27FC236}">
                <a16:creationId xmlns:a16="http://schemas.microsoft.com/office/drawing/2014/main" id="{4615E717-B4EF-0CBC-75B6-27D361A94D00}"/>
              </a:ext>
            </a:extLst>
          </p:cNvPr>
          <p:cNvSpPr txBox="1"/>
          <p:nvPr/>
        </p:nvSpPr>
        <p:spPr>
          <a:xfrm>
            <a:off x="0" y="6158862"/>
            <a:ext cx="2568973" cy="400110"/>
          </a:xfrm>
          <a:prstGeom prst="rect">
            <a:avLst/>
          </a:prstGeom>
          <a:noFill/>
        </p:spPr>
        <p:txBody>
          <a:bodyPr wrap="none" rtlCol="0">
            <a:spAutoFit/>
          </a:bodyPr>
          <a:lstStyle/>
          <a:p>
            <a:r>
              <a:rPr lang="en-US" sz="2000" dirty="0"/>
              <a:t>Gauss-Seidel Method</a:t>
            </a:r>
            <a:endParaRPr lang="en-US" dirty="0"/>
          </a:p>
        </p:txBody>
      </p:sp>
      <p:pic>
        <p:nvPicPr>
          <p:cNvPr id="9" name="Picture 8">
            <a:extLst>
              <a:ext uri="{FF2B5EF4-FFF2-40B4-BE49-F238E27FC236}">
                <a16:creationId xmlns:a16="http://schemas.microsoft.com/office/drawing/2014/main" id="{BA728561-A10D-21A8-2E6C-7CDADF39A5BC}"/>
              </a:ext>
            </a:extLst>
          </p:cNvPr>
          <p:cNvPicPr>
            <a:picLocks noChangeAspect="1"/>
          </p:cNvPicPr>
          <p:nvPr/>
        </p:nvPicPr>
        <p:blipFill>
          <a:blip r:embed="rId4"/>
          <a:stretch>
            <a:fillRect/>
          </a:stretch>
        </p:blipFill>
        <p:spPr>
          <a:xfrm>
            <a:off x="482600" y="6558972"/>
            <a:ext cx="7721600" cy="4365569"/>
          </a:xfrm>
          <a:prstGeom prst="rect">
            <a:avLst/>
          </a:prstGeom>
        </p:spPr>
      </p:pic>
      <p:sp>
        <p:nvSpPr>
          <p:cNvPr id="10" name="TextBox 9">
            <a:extLst>
              <a:ext uri="{FF2B5EF4-FFF2-40B4-BE49-F238E27FC236}">
                <a16:creationId xmlns:a16="http://schemas.microsoft.com/office/drawing/2014/main" id="{87F9E343-88E2-FA0E-C1AD-C4D684C7DCD3}"/>
              </a:ext>
            </a:extLst>
          </p:cNvPr>
          <p:cNvSpPr txBox="1"/>
          <p:nvPr/>
        </p:nvSpPr>
        <p:spPr>
          <a:xfrm>
            <a:off x="482600" y="11209867"/>
            <a:ext cx="7908960" cy="369332"/>
          </a:xfrm>
          <a:prstGeom prst="rect">
            <a:avLst/>
          </a:prstGeom>
          <a:noFill/>
        </p:spPr>
        <p:txBody>
          <a:bodyPr wrap="none" rtlCol="0">
            <a:spAutoFit/>
          </a:bodyPr>
          <a:lstStyle/>
          <a:p>
            <a:r>
              <a:rPr lang="en-US" dirty="0"/>
              <a:t>Gauss-Seidel is good for computer efficiency, but likely not needed in our case</a:t>
            </a:r>
          </a:p>
        </p:txBody>
      </p:sp>
    </p:spTree>
    <p:extLst>
      <p:ext uri="{BB962C8B-B14F-4D97-AF65-F5344CB8AC3E}">
        <p14:creationId xmlns:p14="http://schemas.microsoft.com/office/powerpoint/2010/main" val="3017824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78280C-7211-DB13-9DF9-69B2E98E19DC}"/>
              </a:ext>
            </a:extLst>
          </p:cNvPr>
          <p:cNvPicPr>
            <a:picLocks noChangeAspect="1"/>
          </p:cNvPicPr>
          <p:nvPr/>
        </p:nvPicPr>
        <p:blipFill>
          <a:blip r:embed="rId2"/>
          <a:stretch>
            <a:fillRect/>
          </a:stretch>
        </p:blipFill>
        <p:spPr>
          <a:xfrm>
            <a:off x="0" y="0"/>
            <a:ext cx="8686800" cy="4324678"/>
          </a:xfrm>
          <a:prstGeom prst="rect">
            <a:avLst/>
          </a:prstGeom>
        </p:spPr>
      </p:pic>
      <p:sp>
        <p:nvSpPr>
          <p:cNvPr id="4" name="TextBox 3">
            <a:extLst>
              <a:ext uri="{FF2B5EF4-FFF2-40B4-BE49-F238E27FC236}">
                <a16:creationId xmlns:a16="http://schemas.microsoft.com/office/drawing/2014/main" id="{FEA74FE8-2FB6-84FC-54FD-04F82040C1CC}"/>
              </a:ext>
            </a:extLst>
          </p:cNvPr>
          <p:cNvSpPr txBox="1"/>
          <p:nvPr/>
        </p:nvSpPr>
        <p:spPr>
          <a:xfrm>
            <a:off x="1354667" y="4324678"/>
            <a:ext cx="2119491" cy="369332"/>
          </a:xfrm>
          <a:prstGeom prst="rect">
            <a:avLst/>
          </a:prstGeom>
          <a:noFill/>
        </p:spPr>
        <p:txBody>
          <a:bodyPr wrap="none" rtlCol="0">
            <a:spAutoFit/>
          </a:bodyPr>
          <a:lstStyle/>
          <a:p>
            <a:r>
              <a:rPr lang="en-US" dirty="0"/>
              <a:t>0 is the initial guess</a:t>
            </a:r>
          </a:p>
        </p:txBody>
      </p:sp>
      <p:sp>
        <p:nvSpPr>
          <p:cNvPr id="5" name="TextBox 4">
            <a:extLst>
              <a:ext uri="{FF2B5EF4-FFF2-40B4-BE49-F238E27FC236}">
                <a16:creationId xmlns:a16="http://schemas.microsoft.com/office/drawing/2014/main" id="{750225AD-79FA-FBF5-A05C-487C392D8A1A}"/>
              </a:ext>
            </a:extLst>
          </p:cNvPr>
          <p:cNvSpPr txBox="1"/>
          <p:nvPr/>
        </p:nvSpPr>
        <p:spPr>
          <a:xfrm>
            <a:off x="0" y="4656667"/>
            <a:ext cx="6149376" cy="461665"/>
          </a:xfrm>
          <a:prstGeom prst="rect">
            <a:avLst/>
          </a:prstGeom>
          <a:noFill/>
        </p:spPr>
        <p:txBody>
          <a:bodyPr wrap="none" rtlCol="0">
            <a:spAutoFit/>
          </a:bodyPr>
          <a:lstStyle/>
          <a:p>
            <a:r>
              <a:rPr lang="en-US" sz="2400" dirty="0"/>
              <a:t>Solving linear equation with symbolic toolbox</a:t>
            </a:r>
          </a:p>
        </p:txBody>
      </p:sp>
      <p:sp>
        <p:nvSpPr>
          <p:cNvPr id="6" name="TextBox 5">
            <a:extLst>
              <a:ext uri="{FF2B5EF4-FFF2-40B4-BE49-F238E27FC236}">
                <a16:creationId xmlns:a16="http://schemas.microsoft.com/office/drawing/2014/main" id="{E55400FA-A542-540E-7899-A412C67F84E7}"/>
              </a:ext>
            </a:extLst>
          </p:cNvPr>
          <p:cNvSpPr txBox="1"/>
          <p:nvPr/>
        </p:nvSpPr>
        <p:spPr>
          <a:xfrm>
            <a:off x="0" y="5147734"/>
            <a:ext cx="7096302" cy="1754326"/>
          </a:xfrm>
          <a:prstGeom prst="rect">
            <a:avLst/>
          </a:prstGeom>
          <a:noFill/>
        </p:spPr>
        <p:txBody>
          <a:bodyPr wrap="none" rtlCol="0">
            <a:spAutoFit/>
          </a:bodyPr>
          <a:lstStyle/>
          <a:p>
            <a:pPr marL="285750" indent="-285750">
              <a:buFont typeface="Arial" panose="020B0604020202020204" pitchFamily="34" charset="0"/>
              <a:buChar char="•"/>
            </a:pPr>
            <a:r>
              <a:rPr lang="en-US" dirty="0"/>
              <a:t>solve function</a:t>
            </a:r>
          </a:p>
          <a:p>
            <a:pPr marL="742950" lvl="1" indent="-285750">
              <a:buFont typeface="Arial" panose="020B0604020202020204" pitchFamily="34" charset="0"/>
              <a:buChar char="•"/>
            </a:pPr>
            <a:r>
              <a:rPr lang="en-US" dirty="0"/>
              <a:t>Just enter the equations separated by commas</a:t>
            </a:r>
          </a:p>
          <a:p>
            <a:pPr marL="742950" lvl="1" indent="-285750">
              <a:buFont typeface="Arial" panose="020B0604020202020204" pitchFamily="34" charset="0"/>
              <a:buChar char="•"/>
            </a:pPr>
            <a:r>
              <a:rPr lang="en-US" dirty="0"/>
              <a:t>Solve(eq1(x1,x2,x3), eq2(x1,x2,x3), eq3(x1,x2,x3), x1, x2, x3)</a:t>
            </a:r>
          </a:p>
          <a:p>
            <a:pPr marL="742950" lvl="1" indent="-285750">
              <a:buFont typeface="Arial" panose="020B0604020202020204" pitchFamily="34" charset="0"/>
              <a:buChar char="•"/>
            </a:pPr>
            <a:r>
              <a:rPr lang="en-US" dirty="0"/>
              <a:t>You can use unspecified constants that are symbolic variables</a:t>
            </a:r>
          </a:p>
          <a:p>
            <a:pPr marL="1200150" lvl="2" indent="-285750">
              <a:buFont typeface="Arial" panose="020B0604020202020204" pitchFamily="34" charset="0"/>
              <a:buChar char="•"/>
            </a:pPr>
            <a:r>
              <a:rPr lang="en-US" dirty="0"/>
              <a:t>What this function is the most useful for</a:t>
            </a:r>
          </a:p>
          <a:p>
            <a:pPr marL="285750" indent="-285750">
              <a:buFont typeface="Arial" panose="020B0604020202020204" pitchFamily="34" charset="0"/>
              <a:buChar char="•"/>
            </a:pPr>
            <a:r>
              <a:rPr lang="en-US" dirty="0"/>
              <a:t>Takes significantly more computing power than backslash</a:t>
            </a:r>
          </a:p>
        </p:txBody>
      </p:sp>
    </p:spTree>
    <p:extLst>
      <p:ext uri="{BB962C8B-B14F-4D97-AF65-F5344CB8AC3E}">
        <p14:creationId xmlns:p14="http://schemas.microsoft.com/office/powerpoint/2010/main" val="1141974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4B21CF-5BA3-4D72-A106-38B130784A54}"/>
              </a:ext>
            </a:extLst>
          </p:cNvPr>
          <p:cNvSpPr txBox="1"/>
          <p:nvPr/>
        </p:nvSpPr>
        <p:spPr>
          <a:xfrm>
            <a:off x="875567" y="0"/>
            <a:ext cx="6755054" cy="523220"/>
          </a:xfrm>
          <a:prstGeom prst="rect">
            <a:avLst/>
          </a:prstGeom>
          <a:noFill/>
        </p:spPr>
        <p:txBody>
          <a:bodyPr wrap="none" rtlCol="0">
            <a:spAutoFit/>
          </a:bodyPr>
          <a:lstStyle/>
          <a:p>
            <a:r>
              <a:rPr lang="en-US" sz="2800" dirty="0"/>
              <a:t>Chapter 5: Systems of nonlinear equations</a:t>
            </a:r>
          </a:p>
        </p:txBody>
      </p:sp>
      <p:sp>
        <p:nvSpPr>
          <p:cNvPr id="3" name="TextBox 2">
            <a:extLst>
              <a:ext uri="{FF2B5EF4-FFF2-40B4-BE49-F238E27FC236}">
                <a16:creationId xmlns:a16="http://schemas.microsoft.com/office/drawing/2014/main" id="{47B87037-F085-962F-CD0B-B382DE809A38}"/>
              </a:ext>
            </a:extLst>
          </p:cNvPr>
          <p:cNvSpPr txBox="1"/>
          <p:nvPr/>
        </p:nvSpPr>
        <p:spPr>
          <a:xfrm>
            <a:off x="0" y="509954"/>
            <a:ext cx="8686800" cy="923330"/>
          </a:xfrm>
          <a:prstGeom prst="rect">
            <a:avLst/>
          </a:prstGeom>
          <a:noFill/>
        </p:spPr>
        <p:txBody>
          <a:bodyPr wrap="square" rtlCol="0">
            <a:spAutoFit/>
          </a:bodyPr>
          <a:lstStyle/>
          <a:p>
            <a:r>
              <a:rPr lang="en-US" dirty="0"/>
              <a:t>Bounding method doesn’t work, so we need to use Newton’s method. (also, secant method doesn’t work)</a:t>
            </a:r>
          </a:p>
          <a:p>
            <a:r>
              <a:rPr lang="en-US" dirty="0"/>
              <a:t>In addition, plotting a function will not be able to help you solve a solution</a:t>
            </a:r>
          </a:p>
        </p:txBody>
      </p:sp>
      <p:pic>
        <p:nvPicPr>
          <p:cNvPr id="7" name="Picture 6">
            <a:extLst>
              <a:ext uri="{FF2B5EF4-FFF2-40B4-BE49-F238E27FC236}">
                <a16:creationId xmlns:a16="http://schemas.microsoft.com/office/drawing/2014/main" id="{449884C6-4C83-9423-2331-9F489B4F202D}"/>
              </a:ext>
            </a:extLst>
          </p:cNvPr>
          <p:cNvPicPr>
            <a:picLocks noChangeAspect="1"/>
          </p:cNvPicPr>
          <p:nvPr/>
        </p:nvPicPr>
        <p:blipFill>
          <a:blip r:embed="rId2"/>
          <a:stretch>
            <a:fillRect/>
          </a:stretch>
        </p:blipFill>
        <p:spPr>
          <a:xfrm>
            <a:off x="326319" y="1811458"/>
            <a:ext cx="3577465" cy="966743"/>
          </a:xfrm>
          <a:prstGeom prst="rect">
            <a:avLst/>
          </a:prstGeom>
        </p:spPr>
      </p:pic>
      <p:sp>
        <p:nvSpPr>
          <p:cNvPr id="8" name="TextBox 7">
            <a:extLst>
              <a:ext uri="{FF2B5EF4-FFF2-40B4-BE49-F238E27FC236}">
                <a16:creationId xmlns:a16="http://schemas.microsoft.com/office/drawing/2014/main" id="{E9A4962A-7BF2-3866-6D5B-5062D8F2D27D}"/>
              </a:ext>
            </a:extLst>
          </p:cNvPr>
          <p:cNvSpPr txBox="1"/>
          <p:nvPr/>
        </p:nvSpPr>
        <p:spPr>
          <a:xfrm>
            <a:off x="439615" y="3130061"/>
            <a:ext cx="3429001" cy="1754326"/>
          </a:xfrm>
          <a:prstGeom prst="rect">
            <a:avLst/>
          </a:prstGeom>
          <a:noFill/>
        </p:spPr>
        <p:txBody>
          <a:bodyPr wrap="square" rtlCol="0">
            <a:spAutoFit/>
          </a:bodyPr>
          <a:lstStyle/>
          <a:p>
            <a:pPr algn="ctr"/>
            <a:r>
              <a:rPr lang="en-US" dirty="0"/>
              <a:t>Example of a system of nonlinear equations</a:t>
            </a:r>
          </a:p>
          <a:p>
            <a:pPr algn="ctr"/>
            <a:endParaRPr lang="en-US" dirty="0"/>
          </a:p>
          <a:p>
            <a:pPr algn="ctr"/>
            <a:r>
              <a:rPr lang="en-US" dirty="0"/>
              <a:t>This one can be graphed, but more complex systems won’t be able to. </a:t>
            </a:r>
          </a:p>
        </p:txBody>
      </p:sp>
      <p:pic>
        <p:nvPicPr>
          <p:cNvPr id="10" name="Picture 9">
            <a:extLst>
              <a:ext uri="{FF2B5EF4-FFF2-40B4-BE49-F238E27FC236}">
                <a16:creationId xmlns:a16="http://schemas.microsoft.com/office/drawing/2014/main" id="{62C9F10E-749A-6251-CB3E-7C45F90DB75E}"/>
              </a:ext>
            </a:extLst>
          </p:cNvPr>
          <p:cNvPicPr>
            <a:picLocks noChangeAspect="1"/>
          </p:cNvPicPr>
          <p:nvPr/>
        </p:nvPicPr>
        <p:blipFill>
          <a:blip r:embed="rId3"/>
          <a:stretch>
            <a:fillRect/>
          </a:stretch>
        </p:blipFill>
        <p:spPr>
          <a:xfrm>
            <a:off x="4129960" y="1757340"/>
            <a:ext cx="3923794" cy="3781815"/>
          </a:xfrm>
          <a:prstGeom prst="rect">
            <a:avLst/>
          </a:prstGeom>
        </p:spPr>
      </p:pic>
      <p:sp>
        <p:nvSpPr>
          <p:cNvPr id="11" name="TextBox 10">
            <a:extLst>
              <a:ext uri="{FF2B5EF4-FFF2-40B4-BE49-F238E27FC236}">
                <a16:creationId xmlns:a16="http://schemas.microsoft.com/office/drawing/2014/main" id="{B97B5169-4A34-45DE-8DDB-800B318408AF}"/>
              </a:ext>
            </a:extLst>
          </p:cNvPr>
          <p:cNvSpPr txBox="1"/>
          <p:nvPr/>
        </p:nvSpPr>
        <p:spPr>
          <a:xfrm>
            <a:off x="0" y="5380892"/>
            <a:ext cx="5335691" cy="400110"/>
          </a:xfrm>
          <a:prstGeom prst="rect">
            <a:avLst/>
          </a:prstGeom>
          <a:noFill/>
        </p:spPr>
        <p:txBody>
          <a:bodyPr wrap="none" rtlCol="0">
            <a:spAutoFit/>
          </a:bodyPr>
          <a:lstStyle/>
          <a:p>
            <a:r>
              <a:rPr lang="en-US" sz="2000" dirty="0"/>
              <a:t>Numerical way of solving systems of equations</a:t>
            </a:r>
          </a:p>
        </p:txBody>
      </p:sp>
      <p:sp>
        <p:nvSpPr>
          <p:cNvPr id="12" name="TextBox 11">
            <a:extLst>
              <a:ext uri="{FF2B5EF4-FFF2-40B4-BE49-F238E27FC236}">
                <a16:creationId xmlns:a16="http://schemas.microsoft.com/office/drawing/2014/main" id="{553660F7-01E6-532A-474E-9BFC7336ABC0}"/>
              </a:ext>
            </a:extLst>
          </p:cNvPr>
          <p:cNvSpPr txBox="1"/>
          <p:nvPr/>
        </p:nvSpPr>
        <p:spPr>
          <a:xfrm>
            <a:off x="0" y="5820508"/>
            <a:ext cx="6278898" cy="369332"/>
          </a:xfrm>
          <a:prstGeom prst="rect">
            <a:avLst/>
          </a:prstGeom>
          <a:noFill/>
        </p:spPr>
        <p:txBody>
          <a:bodyPr wrap="none" rtlCol="0">
            <a:spAutoFit/>
          </a:bodyPr>
          <a:lstStyle/>
          <a:p>
            <a:r>
              <a:rPr lang="en-US" dirty="0"/>
              <a:t>Newtons method is based off Taylor Series, so let's review that</a:t>
            </a:r>
          </a:p>
        </p:txBody>
      </p:sp>
      <p:pic>
        <p:nvPicPr>
          <p:cNvPr id="14" name="Picture 13">
            <a:extLst>
              <a:ext uri="{FF2B5EF4-FFF2-40B4-BE49-F238E27FC236}">
                <a16:creationId xmlns:a16="http://schemas.microsoft.com/office/drawing/2014/main" id="{02C4E293-6D6C-2839-6759-46E7CE238522}"/>
              </a:ext>
            </a:extLst>
          </p:cNvPr>
          <p:cNvPicPr>
            <a:picLocks noChangeAspect="1"/>
          </p:cNvPicPr>
          <p:nvPr/>
        </p:nvPicPr>
        <p:blipFill>
          <a:blip r:embed="rId4"/>
          <a:stretch>
            <a:fillRect/>
          </a:stretch>
        </p:blipFill>
        <p:spPr>
          <a:xfrm>
            <a:off x="1055077" y="6330846"/>
            <a:ext cx="6242538" cy="5701792"/>
          </a:xfrm>
          <a:prstGeom prst="rect">
            <a:avLst/>
          </a:prstGeom>
        </p:spPr>
      </p:pic>
    </p:spTree>
    <p:extLst>
      <p:ext uri="{BB962C8B-B14F-4D97-AF65-F5344CB8AC3E}">
        <p14:creationId xmlns:p14="http://schemas.microsoft.com/office/powerpoint/2010/main" val="2198201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E32D7-6270-6131-6513-A8E4BD2F0461}"/>
              </a:ext>
            </a:extLst>
          </p:cNvPr>
          <p:cNvPicPr>
            <a:picLocks noChangeAspect="1"/>
          </p:cNvPicPr>
          <p:nvPr/>
        </p:nvPicPr>
        <p:blipFill>
          <a:blip r:embed="rId2"/>
          <a:stretch>
            <a:fillRect/>
          </a:stretch>
        </p:blipFill>
        <p:spPr>
          <a:xfrm>
            <a:off x="0" y="0"/>
            <a:ext cx="8592719" cy="5908432"/>
          </a:xfrm>
          <a:prstGeom prst="rect">
            <a:avLst/>
          </a:prstGeom>
        </p:spPr>
      </p:pic>
      <p:sp>
        <p:nvSpPr>
          <p:cNvPr id="4" name="TextBox 3">
            <a:extLst>
              <a:ext uri="{FF2B5EF4-FFF2-40B4-BE49-F238E27FC236}">
                <a16:creationId xmlns:a16="http://schemas.microsoft.com/office/drawing/2014/main" id="{547F0FFB-B6AD-F84D-A8F6-8878EE23900C}"/>
              </a:ext>
            </a:extLst>
          </p:cNvPr>
          <p:cNvSpPr txBox="1"/>
          <p:nvPr/>
        </p:nvSpPr>
        <p:spPr>
          <a:xfrm>
            <a:off x="386861" y="5908431"/>
            <a:ext cx="7784439" cy="369332"/>
          </a:xfrm>
          <a:prstGeom prst="rect">
            <a:avLst/>
          </a:prstGeom>
          <a:noFill/>
        </p:spPr>
        <p:txBody>
          <a:bodyPr wrap="none" rtlCol="0">
            <a:spAutoFit/>
          </a:bodyPr>
          <a:lstStyle/>
          <a:p>
            <a:r>
              <a:rPr lang="en-US" dirty="0"/>
              <a:t>For our purposes, we will be using the first term of the Taylor series expansion</a:t>
            </a:r>
          </a:p>
        </p:txBody>
      </p:sp>
      <p:grpSp>
        <p:nvGrpSpPr>
          <p:cNvPr id="7" name="Group 6">
            <a:extLst>
              <a:ext uri="{FF2B5EF4-FFF2-40B4-BE49-F238E27FC236}">
                <a16:creationId xmlns:a16="http://schemas.microsoft.com/office/drawing/2014/main" id="{983CAA85-A55D-DFBF-2B14-8F2D9CC4010A}"/>
              </a:ext>
            </a:extLst>
          </p:cNvPr>
          <p:cNvGrpSpPr/>
          <p:nvPr/>
        </p:nvGrpSpPr>
        <p:grpSpPr>
          <a:xfrm>
            <a:off x="1070806" y="3736302"/>
            <a:ext cx="758160" cy="2119320"/>
            <a:chOff x="1070806" y="3736302"/>
            <a:chExt cx="758160" cy="211932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56793558-3C7F-BD41-4BBE-54294FED22A4}"/>
                    </a:ext>
                  </a:extLst>
                </p14:cNvPr>
                <p14:cNvContentPartPr/>
                <p14:nvPr/>
              </p14:nvContentPartPr>
              <p14:xfrm>
                <a:off x="1070806" y="3736302"/>
                <a:ext cx="718920" cy="2119320"/>
              </p14:xfrm>
            </p:contentPart>
          </mc:Choice>
          <mc:Fallback xmlns="">
            <p:pic>
              <p:nvPicPr>
                <p:cNvPr id="5" name="Ink 4">
                  <a:extLst>
                    <a:ext uri="{FF2B5EF4-FFF2-40B4-BE49-F238E27FC236}">
                      <a16:creationId xmlns:a16="http://schemas.microsoft.com/office/drawing/2014/main" id="{56793558-3C7F-BD41-4BBE-54294FED22A4}"/>
                    </a:ext>
                  </a:extLst>
                </p:cNvPr>
                <p:cNvPicPr/>
                <p:nvPr/>
              </p:nvPicPr>
              <p:blipFill>
                <a:blip r:embed="rId4"/>
                <a:stretch>
                  <a:fillRect/>
                </a:stretch>
              </p:blipFill>
              <p:spPr>
                <a:xfrm>
                  <a:off x="1064686" y="3730182"/>
                  <a:ext cx="731160" cy="2131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60DB74C4-439B-EE2F-3754-658CEFE9F7C6}"/>
                    </a:ext>
                  </a:extLst>
                </p14:cNvPr>
                <p14:cNvContentPartPr/>
                <p14:nvPr/>
              </p14:nvContentPartPr>
              <p14:xfrm>
                <a:off x="1668046" y="3833142"/>
                <a:ext cx="160920" cy="289800"/>
              </p14:xfrm>
            </p:contentPart>
          </mc:Choice>
          <mc:Fallback xmlns="">
            <p:pic>
              <p:nvPicPr>
                <p:cNvPr id="6" name="Ink 5">
                  <a:extLst>
                    <a:ext uri="{FF2B5EF4-FFF2-40B4-BE49-F238E27FC236}">
                      <a16:creationId xmlns:a16="http://schemas.microsoft.com/office/drawing/2014/main" id="{60DB74C4-439B-EE2F-3754-658CEFE9F7C6}"/>
                    </a:ext>
                  </a:extLst>
                </p:cNvPr>
                <p:cNvPicPr/>
                <p:nvPr/>
              </p:nvPicPr>
              <p:blipFill>
                <a:blip r:embed="rId6"/>
                <a:stretch>
                  <a:fillRect/>
                </a:stretch>
              </p:blipFill>
              <p:spPr>
                <a:xfrm>
                  <a:off x="1661926" y="3827022"/>
                  <a:ext cx="173160" cy="302040"/>
                </a:xfrm>
                <a:prstGeom prst="rect">
                  <a:avLst/>
                </a:prstGeom>
              </p:spPr>
            </p:pic>
          </mc:Fallback>
        </mc:AlternateContent>
      </p:grpSp>
      <p:sp>
        <p:nvSpPr>
          <p:cNvPr id="8" name="TextBox 7">
            <a:extLst>
              <a:ext uri="{FF2B5EF4-FFF2-40B4-BE49-F238E27FC236}">
                <a16:creationId xmlns:a16="http://schemas.microsoft.com/office/drawing/2014/main" id="{A25B4F75-E12B-5A21-61D0-8C95A5594BE2}"/>
              </a:ext>
            </a:extLst>
          </p:cNvPr>
          <p:cNvSpPr txBox="1"/>
          <p:nvPr/>
        </p:nvSpPr>
        <p:spPr>
          <a:xfrm>
            <a:off x="0" y="6312877"/>
            <a:ext cx="2801216" cy="400110"/>
          </a:xfrm>
          <a:prstGeom prst="rect">
            <a:avLst/>
          </a:prstGeom>
          <a:noFill/>
        </p:spPr>
        <p:txBody>
          <a:bodyPr wrap="none" rtlCol="0">
            <a:spAutoFit/>
          </a:bodyPr>
          <a:lstStyle/>
          <a:p>
            <a:r>
              <a:rPr lang="en-US" sz="2000" dirty="0"/>
              <a:t>Developing our solution</a:t>
            </a:r>
          </a:p>
        </p:txBody>
      </p:sp>
      <p:pic>
        <p:nvPicPr>
          <p:cNvPr id="10" name="Picture 9">
            <a:extLst>
              <a:ext uri="{FF2B5EF4-FFF2-40B4-BE49-F238E27FC236}">
                <a16:creationId xmlns:a16="http://schemas.microsoft.com/office/drawing/2014/main" id="{F4B6EBC7-8B42-1B74-4754-0ACCCB95C987}"/>
              </a:ext>
            </a:extLst>
          </p:cNvPr>
          <p:cNvPicPr>
            <a:picLocks noChangeAspect="1"/>
          </p:cNvPicPr>
          <p:nvPr/>
        </p:nvPicPr>
        <p:blipFill>
          <a:blip r:embed="rId7"/>
          <a:stretch>
            <a:fillRect/>
          </a:stretch>
        </p:blipFill>
        <p:spPr>
          <a:xfrm>
            <a:off x="622873" y="6796744"/>
            <a:ext cx="5011696" cy="1362518"/>
          </a:xfrm>
          <a:prstGeom prst="rect">
            <a:avLst/>
          </a:prstGeom>
        </p:spPr>
      </p:pic>
      <p:sp>
        <p:nvSpPr>
          <p:cNvPr id="11" name="TextBox 10">
            <a:extLst>
              <a:ext uri="{FF2B5EF4-FFF2-40B4-BE49-F238E27FC236}">
                <a16:creationId xmlns:a16="http://schemas.microsoft.com/office/drawing/2014/main" id="{3BD4D75A-B507-50ED-5307-81595DE0E256}"/>
              </a:ext>
            </a:extLst>
          </p:cNvPr>
          <p:cNvSpPr txBox="1"/>
          <p:nvPr/>
        </p:nvSpPr>
        <p:spPr>
          <a:xfrm>
            <a:off x="158261" y="8141677"/>
            <a:ext cx="3996094" cy="369332"/>
          </a:xfrm>
          <a:prstGeom prst="rect">
            <a:avLst/>
          </a:prstGeom>
          <a:noFill/>
        </p:spPr>
        <p:txBody>
          <a:bodyPr wrap="none" rtlCol="0">
            <a:spAutoFit/>
          </a:bodyPr>
          <a:lstStyle/>
          <a:p>
            <a:r>
              <a:rPr lang="en-US" dirty="0"/>
              <a:t>We are going to use this as an example</a:t>
            </a:r>
          </a:p>
        </p:txBody>
      </p:sp>
      <p:sp>
        <p:nvSpPr>
          <p:cNvPr id="12" name="TextBox 11">
            <a:extLst>
              <a:ext uri="{FF2B5EF4-FFF2-40B4-BE49-F238E27FC236}">
                <a16:creationId xmlns:a16="http://schemas.microsoft.com/office/drawing/2014/main" id="{00F3FA4D-2565-E2A8-77EE-9C8CD102ADF4}"/>
              </a:ext>
            </a:extLst>
          </p:cNvPr>
          <p:cNvSpPr txBox="1"/>
          <p:nvPr/>
        </p:nvSpPr>
        <p:spPr>
          <a:xfrm>
            <a:off x="140677" y="8598878"/>
            <a:ext cx="6258252" cy="369332"/>
          </a:xfrm>
          <a:prstGeom prst="rect">
            <a:avLst/>
          </a:prstGeom>
          <a:noFill/>
        </p:spPr>
        <p:txBody>
          <a:bodyPr wrap="none" rtlCol="0">
            <a:spAutoFit/>
          </a:bodyPr>
          <a:lstStyle/>
          <a:p>
            <a:r>
              <a:rPr lang="en-US" dirty="0"/>
              <a:t>First, we must make an estimation (let’s say x1 = 4 and x2 = 2) </a:t>
            </a:r>
          </a:p>
        </p:txBody>
      </p:sp>
      <p:sp>
        <p:nvSpPr>
          <p:cNvPr id="13" name="TextBox 12">
            <a:extLst>
              <a:ext uri="{FF2B5EF4-FFF2-40B4-BE49-F238E27FC236}">
                <a16:creationId xmlns:a16="http://schemas.microsoft.com/office/drawing/2014/main" id="{BCD34871-3F5B-96F6-5105-51C8BF78B544}"/>
              </a:ext>
            </a:extLst>
          </p:cNvPr>
          <p:cNvSpPr txBox="1"/>
          <p:nvPr/>
        </p:nvSpPr>
        <p:spPr>
          <a:xfrm>
            <a:off x="228600" y="9108831"/>
            <a:ext cx="5001690" cy="369332"/>
          </a:xfrm>
          <a:prstGeom prst="rect">
            <a:avLst/>
          </a:prstGeom>
          <a:noFill/>
        </p:spPr>
        <p:txBody>
          <a:bodyPr wrap="none" rtlCol="0">
            <a:spAutoFit/>
          </a:bodyPr>
          <a:lstStyle/>
          <a:p>
            <a:r>
              <a:rPr lang="en-US" dirty="0"/>
              <a:t>Using the first term of the Taylor series expansion</a:t>
            </a:r>
          </a:p>
        </p:txBody>
      </p:sp>
      <p:pic>
        <p:nvPicPr>
          <p:cNvPr id="15" name="Picture 14">
            <a:extLst>
              <a:ext uri="{FF2B5EF4-FFF2-40B4-BE49-F238E27FC236}">
                <a16:creationId xmlns:a16="http://schemas.microsoft.com/office/drawing/2014/main" id="{3099AB1E-44E5-F9F6-22E8-4462C565D66E}"/>
              </a:ext>
            </a:extLst>
          </p:cNvPr>
          <p:cNvPicPr>
            <a:picLocks noChangeAspect="1"/>
          </p:cNvPicPr>
          <p:nvPr/>
        </p:nvPicPr>
        <p:blipFill>
          <a:blip r:embed="rId8"/>
          <a:stretch>
            <a:fillRect/>
          </a:stretch>
        </p:blipFill>
        <p:spPr>
          <a:xfrm>
            <a:off x="393037" y="9550156"/>
            <a:ext cx="6001588" cy="1743318"/>
          </a:xfrm>
          <a:prstGeom prst="rect">
            <a:avLst/>
          </a:prstGeom>
        </p:spPr>
      </p:pic>
      <p:pic>
        <p:nvPicPr>
          <p:cNvPr id="17" name="Picture 16">
            <a:extLst>
              <a:ext uri="{FF2B5EF4-FFF2-40B4-BE49-F238E27FC236}">
                <a16:creationId xmlns:a16="http://schemas.microsoft.com/office/drawing/2014/main" id="{D538AF32-120D-84DA-DEAF-33D25FBC98EA}"/>
              </a:ext>
            </a:extLst>
          </p:cNvPr>
          <p:cNvPicPr>
            <a:picLocks noChangeAspect="1"/>
          </p:cNvPicPr>
          <p:nvPr/>
        </p:nvPicPr>
        <p:blipFill>
          <a:blip r:embed="rId9"/>
          <a:stretch>
            <a:fillRect/>
          </a:stretch>
        </p:blipFill>
        <p:spPr>
          <a:xfrm>
            <a:off x="336430" y="11366948"/>
            <a:ext cx="3477110" cy="571580"/>
          </a:xfrm>
          <a:prstGeom prst="rect">
            <a:avLst/>
          </a:prstGeom>
        </p:spPr>
      </p:pic>
    </p:spTree>
    <p:extLst>
      <p:ext uri="{BB962C8B-B14F-4D97-AF65-F5344CB8AC3E}">
        <p14:creationId xmlns:p14="http://schemas.microsoft.com/office/powerpoint/2010/main" val="522738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788E88-6179-2CE5-B957-2530D240241C}"/>
              </a:ext>
            </a:extLst>
          </p:cNvPr>
          <p:cNvSpPr txBox="1"/>
          <p:nvPr/>
        </p:nvSpPr>
        <p:spPr>
          <a:xfrm>
            <a:off x="0" y="0"/>
            <a:ext cx="2342564" cy="369332"/>
          </a:xfrm>
          <a:prstGeom prst="rect">
            <a:avLst/>
          </a:prstGeom>
          <a:noFill/>
        </p:spPr>
        <p:txBody>
          <a:bodyPr wrap="none" rtlCol="0">
            <a:spAutoFit/>
          </a:bodyPr>
          <a:lstStyle/>
          <a:p>
            <a:r>
              <a:rPr lang="en-US" dirty="0"/>
              <a:t>Because  f1 and f2 = 0</a:t>
            </a:r>
          </a:p>
        </p:txBody>
      </p:sp>
      <p:pic>
        <p:nvPicPr>
          <p:cNvPr id="4" name="Picture 3">
            <a:extLst>
              <a:ext uri="{FF2B5EF4-FFF2-40B4-BE49-F238E27FC236}">
                <a16:creationId xmlns:a16="http://schemas.microsoft.com/office/drawing/2014/main" id="{5BB2D40E-771E-CAC7-869A-6EAC614CD0B4}"/>
              </a:ext>
            </a:extLst>
          </p:cNvPr>
          <p:cNvPicPr>
            <a:picLocks noChangeAspect="1"/>
          </p:cNvPicPr>
          <p:nvPr/>
        </p:nvPicPr>
        <p:blipFill>
          <a:blip r:embed="rId2"/>
          <a:stretch>
            <a:fillRect/>
          </a:stretch>
        </p:blipFill>
        <p:spPr>
          <a:xfrm>
            <a:off x="0" y="724570"/>
            <a:ext cx="3077004" cy="895475"/>
          </a:xfrm>
          <a:prstGeom prst="rect">
            <a:avLst/>
          </a:prstGeom>
        </p:spPr>
      </p:pic>
      <p:pic>
        <p:nvPicPr>
          <p:cNvPr id="6" name="Picture 5">
            <a:extLst>
              <a:ext uri="{FF2B5EF4-FFF2-40B4-BE49-F238E27FC236}">
                <a16:creationId xmlns:a16="http://schemas.microsoft.com/office/drawing/2014/main" id="{8DA93583-B331-484D-FEB5-D5647AB6C8F1}"/>
              </a:ext>
            </a:extLst>
          </p:cNvPr>
          <p:cNvPicPr>
            <a:picLocks noChangeAspect="1"/>
          </p:cNvPicPr>
          <p:nvPr/>
        </p:nvPicPr>
        <p:blipFill>
          <a:blip r:embed="rId3"/>
          <a:stretch>
            <a:fillRect/>
          </a:stretch>
        </p:blipFill>
        <p:spPr>
          <a:xfrm>
            <a:off x="3853711" y="154817"/>
            <a:ext cx="3581900" cy="2105319"/>
          </a:xfrm>
          <a:prstGeom prst="rect">
            <a:avLst/>
          </a:prstGeom>
        </p:spPr>
      </p:pic>
      <p:sp>
        <p:nvSpPr>
          <p:cNvPr id="7" name="TextBox 6">
            <a:extLst>
              <a:ext uri="{FF2B5EF4-FFF2-40B4-BE49-F238E27FC236}">
                <a16:creationId xmlns:a16="http://schemas.microsoft.com/office/drawing/2014/main" id="{22EA5F56-6020-B910-C164-05BEAD5839DE}"/>
              </a:ext>
            </a:extLst>
          </p:cNvPr>
          <p:cNvSpPr txBox="1"/>
          <p:nvPr/>
        </p:nvSpPr>
        <p:spPr>
          <a:xfrm>
            <a:off x="193431" y="2584938"/>
            <a:ext cx="5181355" cy="369332"/>
          </a:xfrm>
          <a:prstGeom prst="rect">
            <a:avLst/>
          </a:prstGeom>
          <a:noFill/>
        </p:spPr>
        <p:txBody>
          <a:bodyPr wrap="none" rtlCol="0">
            <a:spAutoFit/>
          </a:bodyPr>
          <a:lstStyle/>
          <a:p>
            <a:r>
              <a:rPr lang="en-US" dirty="0"/>
              <a:t>Now, we solve this system on non-linear equations</a:t>
            </a:r>
          </a:p>
        </p:txBody>
      </p:sp>
      <p:pic>
        <p:nvPicPr>
          <p:cNvPr id="9" name="Picture 8">
            <a:extLst>
              <a:ext uri="{FF2B5EF4-FFF2-40B4-BE49-F238E27FC236}">
                <a16:creationId xmlns:a16="http://schemas.microsoft.com/office/drawing/2014/main" id="{D24FCA72-99ED-D1B7-54BC-C4DAFFD45A3F}"/>
              </a:ext>
            </a:extLst>
          </p:cNvPr>
          <p:cNvPicPr>
            <a:picLocks noChangeAspect="1"/>
          </p:cNvPicPr>
          <p:nvPr/>
        </p:nvPicPr>
        <p:blipFill>
          <a:blip r:embed="rId4"/>
          <a:stretch>
            <a:fillRect/>
          </a:stretch>
        </p:blipFill>
        <p:spPr>
          <a:xfrm>
            <a:off x="618860" y="3195583"/>
            <a:ext cx="3791479" cy="771633"/>
          </a:xfrm>
          <a:prstGeom prst="rect">
            <a:avLst/>
          </a:prstGeom>
        </p:spPr>
      </p:pic>
      <p:sp>
        <p:nvSpPr>
          <p:cNvPr id="10" name="TextBox 9">
            <a:extLst>
              <a:ext uri="{FF2B5EF4-FFF2-40B4-BE49-F238E27FC236}">
                <a16:creationId xmlns:a16="http://schemas.microsoft.com/office/drawing/2014/main" id="{F7294928-EE6A-8B12-52ED-10ED8B25A8B8}"/>
              </a:ext>
            </a:extLst>
          </p:cNvPr>
          <p:cNvSpPr txBox="1"/>
          <p:nvPr/>
        </p:nvSpPr>
        <p:spPr>
          <a:xfrm>
            <a:off x="175846" y="4571999"/>
            <a:ext cx="5294655" cy="369332"/>
          </a:xfrm>
          <a:prstGeom prst="rect">
            <a:avLst/>
          </a:prstGeom>
          <a:noFill/>
        </p:spPr>
        <p:txBody>
          <a:bodyPr wrap="none" rtlCol="0">
            <a:spAutoFit/>
          </a:bodyPr>
          <a:lstStyle/>
          <a:p>
            <a:r>
              <a:rPr lang="en-US" dirty="0"/>
              <a:t>Now repeat at these new x values until convergence</a:t>
            </a:r>
          </a:p>
        </p:txBody>
      </p:sp>
      <p:pic>
        <p:nvPicPr>
          <p:cNvPr id="12" name="Picture 11">
            <a:extLst>
              <a:ext uri="{FF2B5EF4-FFF2-40B4-BE49-F238E27FC236}">
                <a16:creationId xmlns:a16="http://schemas.microsoft.com/office/drawing/2014/main" id="{5778543E-5783-3B0B-8546-57C941088698}"/>
              </a:ext>
            </a:extLst>
          </p:cNvPr>
          <p:cNvPicPr>
            <a:picLocks noChangeAspect="1"/>
          </p:cNvPicPr>
          <p:nvPr/>
        </p:nvPicPr>
        <p:blipFill>
          <a:blip r:embed="rId5"/>
          <a:stretch>
            <a:fillRect/>
          </a:stretch>
        </p:blipFill>
        <p:spPr>
          <a:xfrm>
            <a:off x="246032" y="5550358"/>
            <a:ext cx="7421011" cy="2181529"/>
          </a:xfrm>
          <a:prstGeom prst="rect">
            <a:avLst/>
          </a:prstGeom>
        </p:spPr>
      </p:pic>
      <p:pic>
        <p:nvPicPr>
          <p:cNvPr id="14" name="Picture 13">
            <a:extLst>
              <a:ext uri="{FF2B5EF4-FFF2-40B4-BE49-F238E27FC236}">
                <a16:creationId xmlns:a16="http://schemas.microsoft.com/office/drawing/2014/main" id="{A3459619-3B69-EF11-A9CA-3E29C0075DFE}"/>
              </a:ext>
            </a:extLst>
          </p:cNvPr>
          <p:cNvPicPr>
            <a:picLocks noChangeAspect="1"/>
          </p:cNvPicPr>
          <p:nvPr/>
        </p:nvPicPr>
        <p:blipFill>
          <a:blip r:embed="rId6"/>
          <a:stretch>
            <a:fillRect/>
          </a:stretch>
        </p:blipFill>
        <p:spPr>
          <a:xfrm>
            <a:off x="5852812" y="2488893"/>
            <a:ext cx="1743741" cy="2795398"/>
          </a:xfrm>
          <a:prstGeom prst="rect">
            <a:avLst/>
          </a:prstGeom>
        </p:spPr>
      </p:pic>
      <p:pic>
        <p:nvPicPr>
          <p:cNvPr id="16" name="Picture 15">
            <a:extLst>
              <a:ext uri="{FF2B5EF4-FFF2-40B4-BE49-F238E27FC236}">
                <a16:creationId xmlns:a16="http://schemas.microsoft.com/office/drawing/2014/main" id="{21FBF9B3-1A29-E469-2A24-87B97B138AA3}"/>
              </a:ext>
            </a:extLst>
          </p:cNvPr>
          <p:cNvPicPr>
            <a:picLocks noChangeAspect="1"/>
          </p:cNvPicPr>
          <p:nvPr/>
        </p:nvPicPr>
        <p:blipFill>
          <a:blip r:embed="rId7"/>
          <a:stretch>
            <a:fillRect/>
          </a:stretch>
        </p:blipFill>
        <p:spPr>
          <a:xfrm>
            <a:off x="281953" y="8159144"/>
            <a:ext cx="7173326" cy="1676634"/>
          </a:xfrm>
          <a:prstGeom prst="rect">
            <a:avLst/>
          </a:prstGeom>
        </p:spPr>
      </p:pic>
      <p:sp>
        <p:nvSpPr>
          <p:cNvPr id="17" name="TextBox 16">
            <a:extLst>
              <a:ext uri="{FF2B5EF4-FFF2-40B4-BE49-F238E27FC236}">
                <a16:creationId xmlns:a16="http://schemas.microsoft.com/office/drawing/2014/main" id="{696C8D19-CEB6-267D-9272-B2D57446703A}"/>
              </a:ext>
            </a:extLst>
          </p:cNvPr>
          <p:cNvSpPr txBox="1"/>
          <p:nvPr/>
        </p:nvSpPr>
        <p:spPr>
          <a:xfrm>
            <a:off x="193431" y="7860323"/>
            <a:ext cx="5360314" cy="369332"/>
          </a:xfrm>
          <a:prstGeom prst="rect">
            <a:avLst/>
          </a:prstGeom>
          <a:noFill/>
        </p:spPr>
        <p:txBody>
          <a:bodyPr wrap="none" rtlCol="0">
            <a:spAutoFit/>
          </a:bodyPr>
          <a:lstStyle/>
          <a:p>
            <a:r>
              <a:rPr lang="en-US" dirty="0"/>
              <a:t>This is Newton’s method for a k amount of equations</a:t>
            </a:r>
          </a:p>
        </p:txBody>
      </p:sp>
      <p:cxnSp>
        <p:nvCxnSpPr>
          <p:cNvPr id="19" name="Straight Arrow Connector 18">
            <a:extLst>
              <a:ext uri="{FF2B5EF4-FFF2-40B4-BE49-F238E27FC236}">
                <a16:creationId xmlns:a16="http://schemas.microsoft.com/office/drawing/2014/main" id="{2704410D-84B1-3A13-1093-6C8CE415C6F7}"/>
              </a:ext>
            </a:extLst>
          </p:cNvPr>
          <p:cNvCxnSpPr>
            <a:cxnSpLocks/>
          </p:cNvCxnSpPr>
          <p:nvPr/>
        </p:nvCxnSpPr>
        <p:spPr>
          <a:xfrm flipV="1">
            <a:off x="1354015" y="9741877"/>
            <a:ext cx="0" cy="7209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76A65280-C320-1CEE-4DAE-A34D45CBABEB}"/>
              </a:ext>
            </a:extLst>
          </p:cNvPr>
          <p:cNvSpPr txBox="1"/>
          <p:nvPr/>
        </p:nvSpPr>
        <p:spPr>
          <a:xfrm>
            <a:off x="-167801" y="10339754"/>
            <a:ext cx="2752740" cy="1477328"/>
          </a:xfrm>
          <a:prstGeom prst="rect">
            <a:avLst/>
          </a:prstGeom>
          <a:noFill/>
        </p:spPr>
        <p:txBody>
          <a:bodyPr wrap="square" rtlCol="0">
            <a:spAutoFit/>
          </a:bodyPr>
          <a:lstStyle/>
          <a:p>
            <a:pPr algn="ctr"/>
            <a:r>
              <a:rPr lang="en-US" b="1" dirty="0"/>
              <a:t>A</a:t>
            </a:r>
            <a:r>
              <a:rPr lang="en-US" dirty="0"/>
              <a:t> matrix</a:t>
            </a:r>
          </a:p>
          <a:p>
            <a:pPr algn="ctr"/>
            <a:r>
              <a:rPr lang="en-US" dirty="0"/>
              <a:t>(Your partial derivatives at your previous x values)</a:t>
            </a:r>
          </a:p>
          <a:p>
            <a:pPr algn="ctr"/>
            <a:r>
              <a:rPr lang="en-US" dirty="0"/>
              <a:t>Also known as the Jacobian</a:t>
            </a:r>
          </a:p>
        </p:txBody>
      </p:sp>
      <p:cxnSp>
        <p:nvCxnSpPr>
          <p:cNvPr id="24" name="Straight Arrow Connector 23">
            <a:extLst>
              <a:ext uri="{FF2B5EF4-FFF2-40B4-BE49-F238E27FC236}">
                <a16:creationId xmlns:a16="http://schemas.microsoft.com/office/drawing/2014/main" id="{CB86AFB2-E62F-E653-AD99-11A5EF140BE7}"/>
              </a:ext>
            </a:extLst>
          </p:cNvPr>
          <p:cNvCxnSpPr>
            <a:cxnSpLocks/>
          </p:cNvCxnSpPr>
          <p:nvPr/>
        </p:nvCxnSpPr>
        <p:spPr>
          <a:xfrm flipH="1" flipV="1">
            <a:off x="2321169" y="9583615"/>
            <a:ext cx="1987062" cy="7209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47DC90AB-F115-A69D-B578-2D92F7825C87}"/>
              </a:ext>
            </a:extLst>
          </p:cNvPr>
          <p:cNvSpPr txBox="1"/>
          <p:nvPr/>
        </p:nvSpPr>
        <p:spPr>
          <a:xfrm>
            <a:off x="4009292" y="10357338"/>
            <a:ext cx="972895" cy="369332"/>
          </a:xfrm>
          <a:prstGeom prst="rect">
            <a:avLst/>
          </a:prstGeom>
          <a:noFill/>
        </p:spPr>
        <p:txBody>
          <a:bodyPr wrap="none" rtlCol="0">
            <a:spAutoFit/>
          </a:bodyPr>
          <a:lstStyle/>
          <a:p>
            <a:r>
              <a:rPr lang="en-US" b="1" dirty="0"/>
              <a:t>x</a:t>
            </a:r>
            <a:r>
              <a:rPr lang="en-US" dirty="0"/>
              <a:t> matrix</a:t>
            </a:r>
          </a:p>
        </p:txBody>
      </p:sp>
      <p:cxnSp>
        <p:nvCxnSpPr>
          <p:cNvPr id="30" name="Straight Arrow Connector 29">
            <a:extLst>
              <a:ext uri="{FF2B5EF4-FFF2-40B4-BE49-F238E27FC236}">
                <a16:creationId xmlns:a16="http://schemas.microsoft.com/office/drawing/2014/main" id="{D96CE15C-2CEA-868B-50BE-E40F4A39F016}"/>
              </a:ext>
            </a:extLst>
          </p:cNvPr>
          <p:cNvCxnSpPr>
            <a:cxnSpLocks/>
          </p:cNvCxnSpPr>
          <p:nvPr/>
        </p:nvCxnSpPr>
        <p:spPr>
          <a:xfrm flipH="1" flipV="1">
            <a:off x="3288323" y="9478108"/>
            <a:ext cx="2479431" cy="8792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38366525-81F0-D5ED-8A49-BA76D063C255}"/>
              </a:ext>
            </a:extLst>
          </p:cNvPr>
          <p:cNvSpPr txBox="1"/>
          <p:nvPr/>
        </p:nvSpPr>
        <p:spPr>
          <a:xfrm>
            <a:off x="4853354" y="10269417"/>
            <a:ext cx="2708030" cy="1477328"/>
          </a:xfrm>
          <a:prstGeom prst="rect">
            <a:avLst/>
          </a:prstGeom>
          <a:noFill/>
        </p:spPr>
        <p:txBody>
          <a:bodyPr wrap="square" rtlCol="0">
            <a:spAutoFit/>
          </a:bodyPr>
          <a:lstStyle/>
          <a:p>
            <a:pPr algn="ctr"/>
            <a:r>
              <a:rPr lang="en-US" b="1" dirty="0"/>
              <a:t>b</a:t>
            </a:r>
            <a:r>
              <a:rPr lang="en-US" dirty="0"/>
              <a:t> matrix</a:t>
            </a:r>
          </a:p>
          <a:p>
            <a:pPr algn="ctr"/>
            <a:r>
              <a:rPr lang="en-US" dirty="0"/>
              <a:t>(the values of your functions at the previous x values multiplied by negative one)</a:t>
            </a:r>
          </a:p>
        </p:txBody>
      </p:sp>
      <p:pic>
        <p:nvPicPr>
          <p:cNvPr id="38" name="Picture 37">
            <a:extLst>
              <a:ext uri="{FF2B5EF4-FFF2-40B4-BE49-F238E27FC236}">
                <a16:creationId xmlns:a16="http://schemas.microsoft.com/office/drawing/2014/main" id="{3B85B95B-6C7D-F223-4DC6-BD0D5D86CDB7}"/>
              </a:ext>
            </a:extLst>
          </p:cNvPr>
          <p:cNvPicPr>
            <a:picLocks noChangeAspect="1"/>
          </p:cNvPicPr>
          <p:nvPr/>
        </p:nvPicPr>
        <p:blipFill>
          <a:blip r:embed="rId8"/>
          <a:stretch>
            <a:fillRect/>
          </a:stretch>
        </p:blipFill>
        <p:spPr>
          <a:xfrm>
            <a:off x="2552218" y="10734588"/>
            <a:ext cx="1648055" cy="1238423"/>
          </a:xfrm>
          <a:prstGeom prst="rect">
            <a:avLst/>
          </a:prstGeom>
        </p:spPr>
      </p:pic>
    </p:spTree>
    <p:extLst>
      <p:ext uri="{BB962C8B-B14F-4D97-AF65-F5344CB8AC3E}">
        <p14:creationId xmlns:p14="http://schemas.microsoft.com/office/powerpoint/2010/main" val="1272742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61A788-7EF7-2E28-A7BC-6CDD027AA940}"/>
              </a:ext>
            </a:extLst>
          </p:cNvPr>
          <p:cNvSpPr txBox="1"/>
          <p:nvPr/>
        </p:nvSpPr>
        <p:spPr>
          <a:xfrm>
            <a:off x="0" y="580292"/>
            <a:ext cx="2180492" cy="923330"/>
          </a:xfrm>
          <a:prstGeom prst="rect">
            <a:avLst/>
          </a:prstGeom>
          <a:noFill/>
        </p:spPr>
        <p:txBody>
          <a:bodyPr wrap="square" rtlCol="0">
            <a:spAutoFit/>
          </a:bodyPr>
          <a:lstStyle/>
          <a:p>
            <a:pPr algn="ctr"/>
            <a:r>
              <a:rPr lang="en-US" dirty="0"/>
              <a:t>Your </a:t>
            </a:r>
            <a:r>
              <a:rPr lang="en-US" b="1" dirty="0"/>
              <a:t>A</a:t>
            </a:r>
            <a:r>
              <a:rPr lang="en-US" dirty="0"/>
              <a:t> matrix is also known as the Jacobian</a:t>
            </a:r>
          </a:p>
        </p:txBody>
      </p:sp>
      <p:pic>
        <p:nvPicPr>
          <p:cNvPr id="4" name="Picture 3">
            <a:extLst>
              <a:ext uri="{FF2B5EF4-FFF2-40B4-BE49-F238E27FC236}">
                <a16:creationId xmlns:a16="http://schemas.microsoft.com/office/drawing/2014/main" id="{53DEDA33-077D-A52C-E32D-E28B6635B0D3}"/>
              </a:ext>
            </a:extLst>
          </p:cNvPr>
          <p:cNvPicPr>
            <a:picLocks noChangeAspect="1"/>
          </p:cNvPicPr>
          <p:nvPr/>
        </p:nvPicPr>
        <p:blipFill>
          <a:blip r:embed="rId2"/>
          <a:stretch>
            <a:fillRect/>
          </a:stretch>
        </p:blipFill>
        <p:spPr>
          <a:xfrm>
            <a:off x="2473957" y="463640"/>
            <a:ext cx="4934639" cy="2191056"/>
          </a:xfrm>
          <a:prstGeom prst="rect">
            <a:avLst/>
          </a:prstGeom>
        </p:spPr>
      </p:pic>
      <p:pic>
        <p:nvPicPr>
          <p:cNvPr id="6" name="Picture 5">
            <a:extLst>
              <a:ext uri="{FF2B5EF4-FFF2-40B4-BE49-F238E27FC236}">
                <a16:creationId xmlns:a16="http://schemas.microsoft.com/office/drawing/2014/main" id="{C8D685FD-9933-5556-2786-A28EDACBAB08}"/>
              </a:ext>
            </a:extLst>
          </p:cNvPr>
          <p:cNvPicPr>
            <a:picLocks noChangeAspect="1"/>
          </p:cNvPicPr>
          <p:nvPr/>
        </p:nvPicPr>
        <p:blipFill>
          <a:blip r:embed="rId3"/>
          <a:stretch>
            <a:fillRect/>
          </a:stretch>
        </p:blipFill>
        <p:spPr>
          <a:xfrm>
            <a:off x="749390" y="3748734"/>
            <a:ext cx="2229161" cy="1247949"/>
          </a:xfrm>
          <a:prstGeom prst="rect">
            <a:avLst/>
          </a:prstGeom>
        </p:spPr>
      </p:pic>
      <p:sp>
        <p:nvSpPr>
          <p:cNvPr id="7" name="TextBox 6">
            <a:extLst>
              <a:ext uri="{FF2B5EF4-FFF2-40B4-BE49-F238E27FC236}">
                <a16:creationId xmlns:a16="http://schemas.microsoft.com/office/drawing/2014/main" id="{9117315D-0294-A04E-F2DB-6DE3C87096FB}"/>
              </a:ext>
            </a:extLst>
          </p:cNvPr>
          <p:cNvSpPr txBox="1"/>
          <p:nvPr/>
        </p:nvSpPr>
        <p:spPr>
          <a:xfrm>
            <a:off x="527538" y="3059723"/>
            <a:ext cx="5404621" cy="369332"/>
          </a:xfrm>
          <a:prstGeom prst="rect">
            <a:avLst/>
          </a:prstGeom>
          <a:noFill/>
        </p:spPr>
        <p:txBody>
          <a:bodyPr wrap="none" rtlCol="0">
            <a:spAutoFit/>
          </a:bodyPr>
          <a:lstStyle/>
          <a:p>
            <a:r>
              <a:rPr lang="en-US" dirty="0"/>
              <a:t>You can find the equation using the symbolic toolbox</a:t>
            </a:r>
          </a:p>
        </p:txBody>
      </p:sp>
      <p:cxnSp>
        <p:nvCxnSpPr>
          <p:cNvPr id="9" name="Straight Arrow Connector 8">
            <a:extLst>
              <a:ext uri="{FF2B5EF4-FFF2-40B4-BE49-F238E27FC236}">
                <a16:creationId xmlns:a16="http://schemas.microsoft.com/office/drawing/2014/main" id="{B9C03762-C67A-0264-360C-3ABBA83740C4}"/>
              </a:ext>
            </a:extLst>
          </p:cNvPr>
          <p:cNvCxnSpPr/>
          <p:nvPr/>
        </p:nvCxnSpPr>
        <p:spPr>
          <a:xfrm flipH="1">
            <a:off x="2848708" y="3991708"/>
            <a:ext cx="967154" cy="228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E832F08-4542-77F3-A738-7B1F2FAF6B76}"/>
              </a:ext>
            </a:extLst>
          </p:cNvPr>
          <p:cNvSpPr txBox="1"/>
          <p:nvPr/>
        </p:nvSpPr>
        <p:spPr>
          <a:xfrm>
            <a:off x="3868615" y="3833446"/>
            <a:ext cx="1612877" cy="369332"/>
          </a:xfrm>
          <a:prstGeom prst="rect">
            <a:avLst/>
          </a:prstGeom>
          <a:noFill/>
        </p:spPr>
        <p:txBody>
          <a:bodyPr wrap="none" rtlCol="0">
            <a:spAutoFit/>
          </a:bodyPr>
          <a:lstStyle/>
          <a:p>
            <a:r>
              <a:rPr lang="en-US" dirty="0"/>
              <a:t>Your functions</a:t>
            </a:r>
          </a:p>
        </p:txBody>
      </p:sp>
      <p:sp>
        <p:nvSpPr>
          <p:cNvPr id="11" name="TextBox 10">
            <a:extLst>
              <a:ext uri="{FF2B5EF4-FFF2-40B4-BE49-F238E27FC236}">
                <a16:creationId xmlns:a16="http://schemas.microsoft.com/office/drawing/2014/main" id="{447D1BA2-176C-4FBB-9FFB-8537F9840FE3}"/>
              </a:ext>
            </a:extLst>
          </p:cNvPr>
          <p:cNvSpPr txBox="1"/>
          <p:nvPr/>
        </p:nvSpPr>
        <p:spPr>
          <a:xfrm>
            <a:off x="3991707" y="4220308"/>
            <a:ext cx="2813539" cy="923330"/>
          </a:xfrm>
          <a:prstGeom prst="rect">
            <a:avLst/>
          </a:prstGeom>
          <a:noFill/>
        </p:spPr>
        <p:txBody>
          <a:bodyPr wrap="square" rtlCol="0">
            <a:spAutoFit/>
          </a:bodyPr>
          <a:lstStyle/>
          <a:p>
            <a:r>
              <a:rPr lang="en-US" dirty="0"/>
              <a:t>The values of these variables to find the Jacobian at</a:t>
            </a:r>
          </a:p>
        </p:txBody>
      </p:sp>
      <p:cxnSp>
        <p:nvCxnSpPr>
          <p:cNvPr id="13" name="Straight Arrow Connector 12">
            <a:extLst>
              <a:ext uri="{FF2B5EF4-FFF2-40B4-BE49-F238E27FC236}">
                <a16:creationId xmlns:a16="http://schemas.microsoft.com/office/drawing/2014/main" id="{88E630DA-C5DD-9350-F89C-8AAE5E7678F0}"/>
              </a:ext>
            </a:extLst>
          </p:cNvPr>
          <p:cNvCxnSpPr/>
          <p:nvPr/>
        </p:nvCxnSpPr>
        <p:spPr>
          <a:xfrm flipH="1">
            <a:off x="2319215" y="4502314"/>
            <a:ext cx="174087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AE61F45-93C8-98FB-42C9-E3806E0614B4}"/>
              </a:ext>
            </a:extLst>
          </p:cNvPr>
          <p:cNvSpPr txBox="1"/>
          <p:nvPr/>
        </p:nvSpPr>
        <p:spPr>
          <a:xfrm>
            <a:off x="0" y="6648288"/>
            <a:ext cx="8749383" cy="369332"/>
          </a:xfrm>
          <a:prstGeom prst="rect">
            <a:avLst/>
          </a:prstGeom>
          <a:noFill/>
        </p:spPr>
        <p:txBody>
          <a:bodyPr wrap="none" rtlCol="0">
            <a:spAutoFit/>
          </a:bodyPr>
          <a:lstStyle/>
          <a:p>
            <a:r>
              <a:rPr lang="en-US" dirty="0"/>
              <a:t>The built in Newton’s Method function (fsolve) uses finite difference to find the Jacobian</a:t>
            </a:r>
          </a:p>
        </p:txBody>
      </p:sp>
      <p:sp>
        <p:nvSpPr>
          <p:cNvPr id="15" name="TextBox 14">
            <a:extLst>
              <a:ext uri="{FF2B5EF4-FFF2-40B4-BE49-F238E27FC236}">
                <a16:creationId xmlns:a16="http://schemas.microsoft.com/office/drawing/2014/main" id="{A98B93B3-8ED9-99BF-F5E3-5B5905C79F75}"/>
              </a:ext>
            </a:extLst>
          </p:cNvPr>
          <p:cNvSpPr txBox="1"/>
          <p:nvPr/>
        </p:nvSpPr>
        <p:spPr>
          <a:xfrm>
            <a:off x="0" y="7123073"/>
            <a:ext cx="8686800" cy="2308324"/>
          </a:xfrm>
          <a:prstGeom prst="rect">
            <a:avLst/>
          </a:prstGeom>
          <a:noFill/>
        </p:spPr>
        <p:txBody>
          <a:bodyPr wrap="square" rtlCol="0">
            <a:spAutoFit/>
          </a:bodyPr>
          <a:lstStyle/>
          <a:p>
            <a:r>
              <a:rPr lang="en-US" dirty="0"/>
              <a:t>Some notes on Newton’s Method:</a:t>
            </a:r>
          </a:p>
          <a:p>
            <a:pPr marL="285750" indent="-285750">
              <a:buFont typeface="Arial" panose="020B0604020202020204" pitchFamily="34" charset="0"/>
              <a:buChar char="•"/>
            </a:pPr>
            <a:r>
              <a:rPr lang="en-US" dirty="0"/>
              <a:t>Can solve 95% of nonlinear systems of equations</a:t>
            </a:r>
          </a:p>
          <a:p>
            <a:pPr marL="285750" indent="-285750">
              <a:buFont typeface="Arial" panose="020B0604020202020204" pitchFamily="34" charset="0"/>
              <a:buChar char="•"/>
            </a:pPr>
            <a:r>
              <a:rPr lang="en-US" dirty="0"/>
              <a:t>A good initial guess is usually required for reliable convergence</a:t>
            </a:r>
          </a:p>
          <a:p>
            <a:pPr marL="742950" lvl="1" indent="-285750">
              <a:buFont typeface="Arial" panose="020B0604020202020204" pitchFamily="34" charset="0"/>
              <a:buChar char="•"/>
            </a:pPr>
            <a:r>
              <a:rPr lang="en-US" dirty="0"/>
              <a:t>Some systems have multiple solutions, and you need to choose an initial condition close to the solution you want</a:t>
            </a:r>
          </a:p>
          <a:p>
            <a:pPr marL="285750" indent="-285750">
              <a:buFont typeface="Arial" panose="020B0604020202020204" pitchFamily="34" charset="0"/>
              <a:buChar char="•"/>
            </a:pPr>
            <a:r>
              <a:rPr lang="en-US" dirty="0"/>
              <a:t>The more linear the system is the easier the solutions can be found</a:t>
            </a:r>
          </a:p>
          <a:p>
            <a:pPr marL="742950" lvl="1" indent="-285750">
              <a:buFont typeface="Arial" panose="020B0604020202020204" pitchFamily="34" charset="0"/>
              <a:buChar char="•"/>
            </a:pPr>
            <a:r>
              <a:rPr lang="en-US" dirty="0"/>
              <a:t>Polynomials are counted as close, logs and exponentials are not</a:t>
            </a:r>
          </a:p>
          <a:p>
            <a:pPr marL="1200150" lvl="2" indent="-285750">
              <a:buFont typeface="Arial" panose="020B0604020202020204" pitchFamily="34" charset="0"/>
              <a:buChar char="•"/>
            </a:pPr>
            <a:r>
              <a:rPr lang="en-US" dirty="0"/>
              <a:t>Usually, we will have to reformulate equations with logs and exponentials</a:t>
            </a:r>
          </a:p>
        </p:txBody>
      </p:sp>
      <p:sp>
        <p:nvSpPr>
          <p:cNvPr id="3" name="TextBox 2">
            <a:extLst>
              <a:ext uri="{FF2B5EF4-FFF2-40B4-BE49-F238E27FC236}">
                <a16:creationId xmlns:a16="http://schemas.microsoft.com/office/drawing/2014/main" id="{EDD13493-851F-2A33-7454-37DD19483AD1}"/>
              </a:ext>
            </a:extLst>
          </p:cNvPr>
          <p:cNvSpPr txBox="1"/>
          <p:nvPr/>
        </p:nvSpPr>
        <p:spPr>
          <a:xfrm>
            <a:off x="0" y="9652001"/>
            <a:ext cx="7451014" cy="369332"/>
          </a:xfrm>
          <a:prstGeom prst="rect">
            <a:avLst/>
          </a:prstGeom>
          <a:noFill/>
        </p:spPr>
        <p:txBody>
          <a:bodyPr wrap="none" rtlCol="0">
            <a:spAutoFit/>
          </a:bodyPr>
          <a:lstStyle/>
          <a:p>
            <a:r>
              <a:rPr lang="en-US" dirty="0"/>
              <a:t>Luckily for us, we don’t need to do any of this (except find initial condition)</a:t>
            </a:r>
          </a:p>
        </p:txBody>
      </p:sp>
      <p:sp>
        <p:nvSpPr>
          <p:cNvPr id="5" name="TextBox 4">
            <a:extLst>
              <a:ext uri="{FF2B5EF4-FFF2-40B4-BE49-F238E27FC236}">
                <a16:creationId xmlns:a16="http://schemas.microsoft.com/office/drawing/2014/main" id="{FA3F9017-6884-599F-B226-DD0E51C371F1}"/>
              </a:ext>
            </a:extLst>
          </p:cNvPr>
          <p:cNvSpPr txBox="1"/>
          <p:nvPr/>
        </p:nvSpPr>
        <p:spPr>
          <a:xfrm>
            <a:off x="0" y="5283200"/>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To get the MATLAB function version of your Jacobean (this is useful because the Jacobian gives a symbolic solution) use:</a:t>
            </a:r>
          </a:p>
          <a:p>
            <a:pPr marL="285750" indent="-285750">
              <a:buFont typeface="Arial" panose="020B0604020202020204" pitchFamily="34" charset="0"/>
              <a:buChar char="•"/>
            </a:pPr>
            <a:r>
              <a:rPr lang="en-US" dirty="0"/>
              <a:t>your_func = matlabFunction(symbolic_eq)</a:t>
            </a:r>
          </a:p>
          <a:p>
            <a:pPr marL="742950" lvl="1" indent="-285750">
              <a:buFont typeface="Arial" panose="020B0604020202020204" pitchFamily="34" charset="0"/>
              <a:buChar char="•"/>
            </a:pPr>
            <a:r>
              <a:rPr lang="en-US" dirty="0"/>
              <a:t>This returns an anonymous function</a:t>
            </a:r>
          </a:p>
        </p:txBody>
      </p:sp>
    </p:spTree>
    <p:extLst>
      <p:ext uri="{BB962C8B-B14F-4D97-AF65-F5344CB8AC3E}">
        <p14:creationId xmlns:p14="http://schemas.microsoft.com/office/powerpoint/2010/main" val="1439436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A8A51A-C146-348B-6F8C-35A2DAA56A3E}"/>
              </a:ext>
            </a:extLst>
          </p:cNvPr>
          <p:cNvSpPr txBox="1"/>
          <p:nvPr/>
        </p:nvSpPr>
        <p:spPr>
          <a:xfrm>
            <a:off x="0" y="0"/>
            <a:ext cx="3904017" cy="400110"/>
          </a:xfrm>
          <a:prstGeom prst="rect">
            <a:avLst/>
          </a:prstGeom>
          <a:noFill/>
        </p:spPr>
        <p:txBody>
          <a:bodyPr wrap="none" rtlCol="0">
            <a:spAutoFit/>
          </a:bodyPr>
          <a:lstStyle/>
          <a:p>
            <a:r>
              <a:rPr lang="en-US" sz="2000" dirty="0"/>
              <a:t>fsolve – newtons method function</a:t>
            </a:r>
          </a:p>
        </p:txBody>
      </p:sp>
      <p:sp>
        <p:nvSpPr>
          <p:cNvPr id="3" name="TextBox 2">
            <a:extLst>
              <a:ext uri="{FF2B5EF4-FFF2-40B4-BE49-F238E27FC236}">
                <a16:creationId xmlns:a16="http://schemas.microsoft.com/office/drawing/2014/main" id="{7D993906-77E7-3F3F-015C-BE922BBB86A7}"/>
              </a:ext>
            </a:extLst>
          </p:cNvPr>
          <p:cNvSpPr txBox="1"/>
          <p:nvPr/>
        </p:nvSpPr>
        <p:spPr>
          <a:xfrm>
            <a:off x="0" y="406400"/>
            <a:ext cx="3655937" cy="369332"/>
          </a:xfrm>
          <a:prstGeom prst="rect">
            <a:avLst/>
          </a:prstGeom>
          <a:noFill/>
        </p:spPr>
        <p:txBody>
          <a:bodyPr wrap="none" rtlCol="0">
            <a:spAutoFit/>
          </a:bodyPr>
          <a:lstStyle/>
          <a:p>
            <a:pPr marL="285750" indent="-285750">
              <a:buFont typeface="Arial" panose="020B0604020202020204" pitchFamily="34" charset="0"/>
              <a:buChar char="•"/>
            </a:pPr>
            <a:r>
              <a:rPr lang="en-US" dirty="0"/>
              <a:t>Very similar to the fzero function</a:t>
            </a:r>
          </a:p>
        </p:txBody>
      </p:sp>
      <p:pic>
        <p:nvPicPr>
          <p:cNvPr id="5" name="Picture 4">
            <a:extLst>
              <a:ext uri="{FF2B5EF4-FFF2-40B4-BE49-F238E27FC236}">
                <a16:creationId xmlns:a16="http://schemas.microsoft.com/office/drawing/2014/main" id="{199BE6CA-349D-7477-B596-EF8924397044}"/>
              </a:ext>
            </a:extLst>
          </p:cNvPr>
          <p:cNvPicPr>
            <a:picLocks noChangeAspect="1"/>
          </p:cNvPicPr>
          <p:nvPr/>
        </p:nvPicPr>
        <p:blipFill>
          <a:blip r:embed="rId2"/>
          <a:stretch>
            <a:fillRect/>
          </a:stretch>
        </p:blipFill>
        <p:spPr>
          <a:xfrm>
            <a:off x="0" y="754589"/>
            <a:ext cx="8686800" cy="2656421"/>
          </a:xfrm>
          <a:prstGeom prst="rect">
            <a:avLst/>
          </a:prstGeom>
        </p:spPr>
      </p:pic>
      <p:sp>
        <p:nvSpPr>
          <p:cNvPr id="6" name="TextBox 5">
            <a:extLst>
              <a:ext uri="{FF2B5EF4-FFF2-40B4-BE49-F238E27FC236}">
                <a16:creationId xmlns:a16="http://schemas.microsoft.com/office/drawing/2014/main" id="{781F41E5-5B56-5426-9C90-498C27D7C79E}"/>
              </a:ext>
            </a:extLst>
          </p:cNvPr>
          <p:cNvSpPr txBox="1"/>
          <p:nvPr/>
        </p:nvSpPr>
        <p:spPr>
          <a:xfrm>
            <a:off x="0" y="3522134"/>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‘@fx’ is a column vector consisting of the functions </a:t>
            </a:r>
          </a:p>
          <a:p>
            <a:pPr marL="285750" indent="-285750">
              <a:buFont typeface="Arial" panose="020B0604020202020204" pitchFamily="34" charset="0"/>
              <a:buChar char="•"/>
            </a:pPr>
            <a:r>
              <a:rPr lang="en-US" dirty="0"/>
              <a:t>The variable ‘x’ is a vector as well. In the function you will call the ‘ith’  value of the variable for each one.</a:t>
            </a:r>
          </a:p>
          <a:p>
            <a:pPr marL="742950" lvl="1" indent="-285750">
              <a:buFont typeface="Arial" panose="020B0604020202020204" pitchFamily="34" charset="0"/>
              <a:buChar char="•"/>
            </a:pPr>
            <a:r>
              <a:rPr lang="en-US" dirty="0"/>
              <a:t>EX f = [x(1)^2 + x(2)^2 - 5 36; x(1)^2 – 3*x(2) – 16]</a:t>
            </a:r>
          </a:p>
          <a:p>
            <a:pPr marL="285750" indent="-285750">
              <a:buFont typeface="Arial" panose="020B0604020202020204" pitchFamily="34" charset="0"/>
              <a:buChar char="•"/>
            </a:pPr>
            <a:r>
              <a:rPr lang="en-US" dirty="0"/>
              <a:t>x0 is a column vector of guesses for each variable</a:t>
            </a:r>
          </a:p>
          <a:p>
            <a:pPr marL="285750" indent="-285750">
              <a:buFont typeface="Arial" panose="020B0604020202020204" pitchFamily="34" charset="0"/>
              <a:buChar char="•"/>
            </a:pPr>
            <a:r>
              <a:rPr lang="en-US" dirty="0"/>
              <a:t>You will want to reformulate your equations if you have variables in the denominator of functions (the example below needs to be reformulated)</a:t>
            </a:r>
          </a:p>
          <a:p>
            <a:pPr marL="285750" indent="-285750">
              <a:buFont typeface="Arial" panose="020B0604020202020204" pitchFamily="34" charset="0"/>
              <a:buChar char="•"/>
            </a:pPr>
            <a:r>
              <a:rPr lang="en-US" dirty="0"/>
              <a:t>The fval variable is a column consisting of the values that the formulas evaluate to at the found solution</a:t>
            </a:r>
          </a:p>
        </p:txBody>
      </p:sp>
      <p:pic>
        <p:nvPicPr>
          <p:cNvPr id="8" name="Picture 7">
            <a:extLst>
              <a:ext uri="{FF2B5EF4-FFF2-40B4-BE49-F238E27FC236}">
                <a16:creationId xmlns:a16="http://schemas.microsoft.com/office/drawing/2014/main" id="{C9E1B046-AAFA-1C2F-52EE-C60627C9D8AB}"/>
              </a:ext>
            </a:extLst>
          </p:cNvPr>
          <p:cNvPicPr>
            <a:picLocks noChangeAspect="1"/>
          </p:cNvPicPr>
          <p:nvPr/>
        </p:nvPicPr>
        <p:blipFill>
          <a:blip r:embed="rId3"/>
          <a:stretch>
            <a:fillRect/>
          </a:stretch>
        </p:blipFill>
        <p:spPr>
          <a:xfrm>
            <a:off x="150014" y="6441903"/>
            <a:ext cx="4681959" cy="2989964"/>
          </a:xfrm>
          <a:prstGeom prst="rect">
            <a:avLst/>
          </a:prstGeom>
        </p:spPr>
      </p:pic>
      <p:sp>
        <p:nvSpPr>
          <p:cNvPr id="9" name="TextBox 8">
            <a:extLst>
              <a:ext uri="{FF2B5EF4-FFF2-40B4-BE49-F238E27FC236}">
                <a16:creationId xmlns:a16="http://schemas.microsoft.com/office/drawing/2014/main" id="{9AAF9579-C96F-10DB-00E3-657E8B0B48F6}"/>
              </a:ext>
            </a:extLst>
          </p:cNvPr>
          <p:cNvSpPr txBox="1"/>
          <p:nvPr/>
        </p:nvSpPr>
        <p:spPr>
          <a:xfrm>
            <a:off x="3437467" y="7755467"/>
            <a:ext cx="3759200" cy="923330"/>
          </a:xfrm>
          <a:prstGeom prst="rect">
            <a:avLst/>
          </a:prstGeom>
          <a:noFill/>
        </p:spPr>
        <p:txBody>
          <a:bodyPr wrap="square" rtlCol="0">
            <a:spAutoFit/>
          </a:bodyPr>
          <a:lstStyle/>
          <a:p>
            <a:r>
              <a:rPr lang="en-US" dirty="0"/>
              <a:t>In this example, some variables are set as x(i) for simplicity and readability</a:t>
            </a:r>
          </a:p>
        </p:txBody>
      </p:sp>
    </p:spTree>
    <p:extLst>
      <p:ext uri="{BB962C8B-B14F-4D97-AF65-F5344CB8AC3E}">
        <p14:creationId xmlns:p14="http://schemas.microsoft.com/office/powerpoint/2010/main" val="2148341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C1513E-BC93-6C6B-8907-CFFDE759DC25}"/>
              </a:ext>
            </a:extLst>
          </p:cNvPr>
          <p:cNvSpPr txBox="1"/>
          <p:nvPr/>
        </p:nvSpPr>
        <p:spPr>
          <a:xfrm>
            <a:off x="0" y="1213944"/>
            <a:ext cx="8686800" cy="3970318"/>
          </a:xfrm>
          <a:prstGeom prst="rect">
            <a:avLst/>
          </a:prstGeom>
          <a:noFill/>
        </p:spPr>
        <p:txBody>
          <a:bodyPr wrap="square" rtlCol="0">
            <a:spAutoFit/>
          </a:bodyPr>
          <a:lstStyle/>
          <a:p>
            <a:r>
              <a:rPr lang="en-US" dirty="0"/>
              <a:t>Issues for computational methods</a:t>
            </a:r>
          </a:p>
          <a:p>
            <a:pPr marL="285750" indent="-285750">
              <a:buFont typeface="Arial" panose="020B0604020202020204" pitchFamily="34" charset="0"/>
              <a:buChar char="•"/>
            </a:pPr>
            <a:r>
              <a:rPr lang="en-US" dirty="0"/>
              <a:t>Convergence</a:t>
            </a:r>
          </a:p>
          <a:p>
            <a:pPr marL="742950" lvl="1" indent="-285750">
              <a:buFont typeface="Arial" panose="020B0604020202020204" pitchFamily="34" charset="0"/>
              <a:buChar char="•"/>
            </a:pPr>
            <a:r>
              <a:rPr lang="en-US" dirty="0"/>
              <a:t>The way we try to solve problems is through iterations, so we must make an initial guess to solve it. If the guess doesn’t work out, we must make another guess. A good numerical method will converge to the answer we want.</a:t>
            </a:r>
          </a:p>
          <a:p>
            <a:pPr marL="285750" indent="-285750">
              <a:buFont typeface="Arial" panose="020B0604020202020204" pitchFamily="34" charset="0"/>
              <a:buChar char="•"/>
            </a:pPr>
            <a:r>
              <a:rPr lang="en-US" dirty="0"/>
              <a:t>Accuracy</a:t>
            </a:r>
          </a:p>
          <a:p>
            <a:pPr marL="742950" lvl="1" indent="-285750">
              <a:buFont typeface="Arial" panose="020B0604020202020204" pitchFamily="34" charset="0"/>
              <a:buChar char="•"/>
            </a:pPr>
            <a:r>
              <a:rPr lang="en-US" dirty="0"/>
              <a:t>The answers we get must be correct. Usually expressed by the number of significant digits</a:t>
            </a:r>
          </a:p>
          <a:p>
            <a:pPr marL="285750" indent="-285750">
              <a:buFont typeface="Arial" panose="020B0604020202020204" pitchFamily="34" charset="0"/>
              <a:buChar char="•"/>
            </a:pPr>
            <a:r>
              <a:rPr lang="en-US" dirty="0"/>
              <a:t>Stability</a:t>
            </a:r>
          </a:p>
          <a:p>
            <a:pPr marL="742950" lvl="1" indent="-285750">
              <a:buFont typeface="Arial" panose="020B0604020202020204" pitchFamily="34" charset="0"/>
              <a:buChar char="•"/>
            </a:pPr>
            <a:r>
              <a:rPr lang="en-US" dirty="0"/>
              <a:t>Like convergence, but for differential equations, stability has a different meaning. Will be covered when we get there</a:t>
            </a:r>
          </a:p>
          <a:p>
            <a:pPr marL="285750" indent="-285750">
              <a:buFont typeface="Arial" panose="020B0604020202020204" pitchFamily="34" charset="0"/>
              <a:buChar char="•"/>
            </a:pPr>
            <a:r>
              <a:rPr lang="en-US" dirty="0"/>
              <a:t>Computational Efficiency</a:t>
            </a:r>
          </a:p>
          <a:p>
            <a:pPr marL="742950" lvl="1" indent="-285750">
              <a:buFont typeface="Arial" panose="020B0604020202020204" pitchFamily="34" charset="0"/>
              <a:buChar char="•"/>
            </a:pPr>
            <a:r>
              <a:rPr lang="en-US" dirty="0"/>
              <a:t>Most questions are simple in this course, but large-scale simulations can cause issues, so efficiency is necessary.</a:t>
            </a:r>
          </a:p>
        </p:txBody>
      </p:sp>
      <p:sp>
        <p:nvSpPr>
          <p:cNvPr id="3" name="TextBox 2">
            <a:extLst>
              <a:ext uri="{FF2B5EF4-FFF2-40B4-BE49-F238E27FC236}">
                <a16:creationId xmlns:a16="http://schemas.microsoft.com/office/drawing/2014/main" id="{D99DBBD7-E110-D212-FAFD-5D9610D283EC}"/>
              </a:ext>
            </a:extLst>
          </p:cNvPr>
          <p:cNvSpPr txBox="1"/>
          <p:nvPr/>
        </p:nvSpPr>
        <p:spPr>
          <a:xfrm>
            <a:off x="1163785" y="184148"/>
            <a:ext cx="6376874" cy="830997"/>
          </a:xfrm>
          <a:prstGeom prst="rect">
            <a:avLst/>
          </a:prstGeom>
          <a:noFill/>
        </p:spPr>
        <p:txBody>
          <a:bodyPr wrap="none" rtlCol="0">
            <a:spAutoFit/>
          </a:bodyPr>
          <a:lstStyle/>
          <a:p>
            <a:r>
              <a:rPr lang="en-US" sz="4800" dirty="0"/>
              <a:t>Chapter 1: Introduction</a:t>
            </a:r>
          </a:p>
        </p:txBody>
      </p:sp>
      <p:sp>
        <p:nvSpPr>
          <p:cNvPr id="4" name="TextBox 3">
            <a:extLst>
              <a:ext uri="{FF2B5EF4-FFF2-40B4-BE49-F238E27FC236}">
                <a16:creationId xmlns:a16="http://schemas.microsoft.com/office/drawing/2014/main" id="{250EB544-9E8D-91FA-C4A3-43F223B45C8D}"/>
              </a:ext>
            </a:extLst>
          </p:cNvPr>
          <p:cNvSpPr txBox="1"/>
          <p:nvPr/>
        </p:nvSpPr>
        <p:spPr>
          <a:xfrm>
            <a:off x="0" y="5101024"/>
            <a:ext cx="2604174" cy="461665"/>
          </a:xfrm>
          <a:prstGeom prst="rect">
            <a:avLst/>
          </a:prstGeom>
          <a:noFill/>
        </p:spPr>
        <p:txBody>
          <a:bodyPr wrap="none" rtlCol="0">
            <a:spAutoFit/>
          </a:bodyPr>
          <a:lstStyle/>
          <a:p>
            <a:r>
              <a:rPr lang="en-US" sz="2400" dirty="0"/>
              <a:t>Example Problem: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0412862-9AB5-445A-67E1-EF8D8936C2AE}"/>
                  </a:ext>
                </a:extLst>
              </p:cNvPr>
              <p:cNvSpPr txBox="1"/>
              <p:nvPr/>
            </p:nvSpPr>
            <p:spPr>
              <a:xfrm>
                <a:off x="2604174" y="5127756"/>
                <a:ext cx="30004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+3)(</m:t>
                      </m:r>
                      <m:r>
                        <a:rPr lang="en-US" sz="2400" b="0" i="1" smtClean="0">
                          <a:latin typeface="Cambria Math" panose="02040503050406030204" pitchFamily="18" charset="0"/>
                        </a:rPr>
                        <m:t>𝑥</m:t>
                      </m:r>
                      <m:r>
                        <a:rPr lang="en-US" sz="2400" b="0" i="1" smtClean="0">
                          <a:latin typeface="Cambria Math" panose="02040503050406030204" pitchFamily="18" charset="0"/>
                        </a:rPr>
                        <m:t>+1)</m:t>
                      </m:r>
                    </m:oMath>
                  </m:oMathPara>
                </a14:m>
                <a:endParaRPr lang="en-US" dirty="0"/>
              </a:p>
            </p:txBody>
          </p:sp>
        </mc:Choice>
        <mc:Fallback xmlns="">
          <p:sp>
            <p:nvSpPr>
              <p:cNvPr id="5" name="TextBox 4">
                <a:extLst>
                  <a:ext uri="{FF2B5EF4-FFF2-40B4-BE49-F238E27FC236}">
                    <a16:creationId xmlns:a16="http://schemas.microsoft.com/office/drawing/2014/main" id="{00412862-9AB5-445A-67E1-EF8D8936C2AE}"/>
                  </a:ext>
                </a:extLst>
              </p:cNvPr>
              <p:cNvSpPr txBox="1">
                <a:spLocks noRot="1" noChangeAspect="1" noMove="1" noResize="1" noEditPoints="1" noAdjustHandles="1" noChangeArrowheads="1" noChangeShapeType="1" noTextEdit="1"/>
              </p:cNvSpPr>
              <p:nvPr/>
            </p:nvSpPr>
            <p:spPr>
              <a:xfrm>
                <a:off x="2604174" y="5127756"/>
                <a:ext cx="3000437" cy="369332"/>
              </a:xfrm>
              <a:prstGeom prst="rect">
                <a:avLst/>
              </a:prstGeom>
              <a:blipFill>
                <a:blip r:embed="rId2"/>
                <a:stretch>
                  <a:fillRect l="-3252" t="-1639" r="-3455" b="-3278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B01EBEB-FFFC-374B-850F-0E77F3B2DA04}"/>
              </a:ext>
            </a:extLst>
          </p:cNvPr>
          <p:cNvSpPr txBox="1"/>
          <p:nvPr/>
        </p:nvSpPr>
        <p:spPr>
          <a:xfrm>
            <a:off x="0" y="5557387"/>
            <a:ext cx="8686800" cy="646331"/>
          </a:xfrm>
          <a:prstGeom prst="rect">
            <a:avLst/>
          </a:prstGeom>
          <a:noFill/>
        </p:spPr>
        <p:txBody>
          <a:bodyPr wrap="square" rtlCol="0">
            <a:spAutoFit/>
          </a:bodyPr>
          <a:lstStyle/>
          <a:p>
            <a:r>
              <a:rPr lang="en-US" dirty="0"/>
              <a:t>A numerical analysis solution could test points what you give it, and from there, find the answer.</a:t>
            </a:r>
          </a:p>
        </p:txBody>
      </p:sp>
      <p:sp>
        <p:nvSpPr>
          <p:cNvPr id="7" name="TextBox 6">
            <a:extLst>
              <a:ext uri="{FF2B5EF4-FFF2-40B4-BE49-F238E27FC236}">
                <a16:creationId xmlns:a16="http://schemas.microsoft.com/office/drawing/2014/main" id="{106659DA-4F40-C50E-5F50-89EBFEC94FC0}"/>
              </a:ext>
            </a:extLst>
          </p:cNvPr>
          <p:cNvSpPr txBox="1"/>
          <p:nvPr/>
        </p:nvSpPr>
        <p:spPr>
          <a:xfrm>
            <a:off x="0" y="6315233"/>
            <a:ext cx="2638223" cy="523220"/>
          </a:xfrm>
          <a:prstGeom prst="rect">
            <a:avLst/>
          </a:prstGeom>
          <a:noFill/>
        </p:spPr>
        <p:txBody>
          <a:bodyPr wrap="none" rtlCol="0">
            <a:spAutoFit/>
          </a:bodyPr>
          <a:lstStyle/>
          <a:p>
            <a:r>
              <a:rPr lang="en-US" sz="2800" dirty="0"/>
              <a:t>Numerical Error</a:t>
            </a:r>
          </a:p>
        </p:txBody>
      </p:sp>
      <p:sp>
        <p:nvSpPr>
          <p:cNvPr id="8" name="TextBox 7">
            <a:extLst>
              <a:ext uri="{FF2B5EF4-FFF2-40B4-BE49-F238E27FC236}">
                <a16:creationId xmlns:a16="http://schemas.microsoft.com/office/drawing/2014/main" id="{D4FC762E-0DEC-4ACE-C48A-6035F5287A5D}"/>
              </a:ext>
            </a:extLst>
          </p:cNvPr>
          <p:cNvSpPr txBox="1"/>
          <p:nvPr/>
        </p:nvSpPr>
        <p:spPr>
          <a:xfrm>
            <a:off x="0" y="6949968"/>
            <a:ext cx="4240924" cy="646331"/>
          </a:xfrm>
          <a:prstGeom prst="rect">
            <a:avLst/>
          </a:prstGeom>
          <a:noFill/>
        </p:spPr>
        <p:txBody>
          <a:bodyPr wrap="square" rtlCol="0">
            <a:spAutoFit/>
          </a:bodyPr>
          <a:lstStyle/>
          <a:p>
            <a:r>
              <a:rPr lang="en-US" dirty="0"/>
              <a:t>Total error: difference between the true value and the numerical approximation.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9AF3138-2EDD-28F4-793C-223A366422A3}"/>
                  </a:ext>
                </a:extLst>
              </p:cNvPr>
              <p:cNvSpPr txBox="1"/>
              <p:nvPr/>
            </p:nvSpPr>
            <p:spPr>
              <a:xfrm>
                <a:off x="4343400" y="7074200"/>
                <a:ext cx="2934265"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𝑎𝑝𝑝𝑟𝑜𝑥</m:t>
                          </m:r>
                        </m:sub>
                      </m:sSub>
                    </m:oMath>
                  </m:oMathPara>
                </a14:m>
                <a:endParaRPr lang="en-US" sz="2400" dirty="0"/>
              </a:p>
            </p:txBody>
          </p:sp>
        </mc:Choice>
        <mc:Fallback xmlns="">
          <p:sp>
            <p:nvSpPr>
              <p:cNvPr id="9" name="TextBox 8">
                <a:extLst>
                  <a:ext uri="{FF2B5EF4-FFF2-40B4-BE49-F238E27FC236}">
                    <a16:creationId xmlns:a16="http://schemas.microsoft.com/office/drawing/2014/main" id="{59AF3138-2EDD-28F4-793C-223A366422A3}"/>
                  </a:ext>
                </a:extLst>
              </p:cNvPr>
              <p:cNvSpPr txBox="1">
                <a:spLocks noRot="1" noChangeAspect="1" noMove="1" noResize="1" noEditPoints="1" noAdjustHandles="1" noChangeArrowheads="1" noChangeShapeType="1" noTextEdit="1"/>
              </p:cNvSpPr>
              <p:nvPr/>
            </p:nvSpPr>
            <p:spPr>
              <a:xfrm>
                <a:off x="4343400" y="7074200"/>
                <a:ext cx="2934265" cy="397866"/>
              </a:xfrm>
              <a:prstGeom prst="rect">
                <a:avLst/>
              </a:prstGeom>
              <a:blipFill>
                <a:blip r:embed="rId3"/>
                <a:stretch>
                  <a:fillRect l="-2287" r="-624" b="-1818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E1F0571-F0A4-F61E-626A-79E2AAAED1C6}"/>
              </a:ext>
            </a:extLst>
          </p:cNvPr>
          <p:cNvSpPr txBox="1"/>
          <p:nvPr/>
        </p:nvSpPr>
        <p:spPr>
          <a:xfrm>
            <a:off x="0" y="7958308"/>
            <a:ext cx="4240924" cy="646331"/>
          </a:xfrm>
          <a:prstGeom prst="rect">
            <a:avLst/>
          </a:prstGeom>
          <a:noFill/>
        </p:spPr>
        <p:txBody>
          <a:bodyPr wrap="square" rtlCol="0">
            <a:spAutoFit/>
          </a:bodyPr>
          <a:lstStyle/>
          <a:p>
            <a:r>
              <a:rPr lang="en-US" dirty="0"/>
              <a:t>Relative error: Total error over the exact answer</a:t>
            </a:r>
          </a:p>
        </p:txBody>
      </p:sp>
      <p:sp>
        <p:nvSpPr>
          <p:cNvPr id="11" name="TextBox 10">
            <a:extLst>
              <a:ext uri="{FF2B5EF4-FFF2-40B4-BE49-F238E27FC236}">
                <a16:creationId xmlns:a16="http://schemas.microsoft.com/office/drawing/2014/main" id="{7BCCCF53-5413-23A7-112F-22753BF94F3D}"/>
              </a:ext>
            </a:extLst>
          </p:cNvPr>
          <p:cNvSpPr txBox="1"/>
          <p:nvPr/>
        </p:nvSpPr>
        <p:spPr>
          <a:xfrm>
            <a:off x="0" y="8803438"/>
            <a:ext cx="8288857" cy="923330"/>
          </a:xfrm>
          <a:prstGeom prst="rect">
            <a:avLst/>
          </a:prstGeom>
          <a:noFill/>
        </p:spPr>
        <p:txBody>
          <a:bodyPr wrap="square" rtlCol="0">
            <a:spAutoFit/>
          </a:bodyPr>
          <a:lstStyle/>
          <a:p>
            <a:r>
              <a:rPr lang="en-US" dirty="0"/>
              <a:t>These are not practical, because would you find the numerical approximation, if you already know the answer?</a:t>
            </a:r>
          </a:p>
          <a:p>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8F22AC8-A7EA-DB30-7781-4CFC83CD986D}"/>
                  </a:ext>
                </a:extLst>
              </p:cNvPr>
              <p:cNvSpPr txBox="1"/>
              <p:nvPr/>
            </p:nvSpPr>
            <p:spPr>
              <a:xfrm>
                <a:off x="4352222" y="7815924"/>
                <a:ext cx="1595693" cy="7545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𝑅</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den>
                      </m:f>
                    </m:oMath>
                  </m:oMathPara>
                </a14:m>
                <a:endParaRPr lang="en-US" sz="2400" dirty="0"/>
              </a:p>
            </p:txBody>
          </p:sp>
        </mc:Choice>
        <mc:Fallback xmlns="">
          <p:sp>
            <p:nvSpPr>
              <p:cNvPr id="12" name="TextBox 11">
                <a:extLst>
                  <a:ext uri="{FF2B5EF4-FFF2-40B4-BE49-F238E27FC236}">
                    <a16:creationId xmlns:a16="http://schemas.microsoft.com/office/drawing/2014/main" id="{98F22AC8-A7EA-DB30-7781-4CFC83CD986D}"/>
                  </a:ext>
                </a:extLst>
              </p:cNvPr>
              <p:cNvSpPr txBox="1">
                <a:spLocks noRot="1" noChangeAspect="1" noMove="1" noResize="1" noEditPoints="1" noAdjustHandles="1" noChangeArrowheads="1" noChangeShapeType="1" noTextEdit="1"/>
              </p:cNvSpPr>
              <p:nvPr/>
            </p:nvSpPr>
            <p:spPr>
              <a:xfrm>
                <a:off x="4352222" y="7815924"/>
                <a:ext cx="1595693" cy="754566"/>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62117D9-5C19-5B37-215A-3E86917D2A4B}"/>
              </a:ext>
            </a:extLst>
          </p:cNvPr>
          <p:cNvSpPr txBox="1"/>
          <p:nvPr/>
        </p:nvSpPr>
        <p:spPr>
          <a:xfrm>
            <a:off x="0" y="9610121"/>
            <a:ext cx="5119987" cy="923330"/>
          </a:xfrm>
          <a:prstGeom prst="rect">
            <a:avLst/>
          </a:prstGeom>
          <a:noFill/>
        </p:spPr>
        <p:txBody>
          <a:bodyPr wrap="square" rtlCol="0">
            <a:spAutoFit/>
          </a:bodyPr>
          <a:lstStyle/>
          <a:p>
            <a:r>
              <a:rPr lang="en-US" dirty="0"/>
              <a:t>Truncation errors: Difference between the exact value and the power/Taylor series expansion with a finite number of terms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09E9F43-5A83-C4C9-053F-8174DFF16258}"/>
                  </a:ext>
                </a:extLst>
              </p:cNvPr>
              <p:cNvSpPr txBox="1"/>
              <p:nvPr/>
            </p:nvSpPr>
            <p:spPr>
              <a:xfrm>
                <a:off x="5150068" y="9398198"/>
                <a:ext cx="1627561" cy="1007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𝑥</m:t>
                          </m:r>
                        </m:sup>
                      </m:sSup>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𝑛</m:t>
                          </m:r>
                          <m:r>
                            <a:rPr lang="en-US" sz="2400" b="0" i="1" smtClean="0">
                              <a:latin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m:t>
                          </m:r>
                        </m:sup>
                        <m:e>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𝑛</m:t>
                                  </m:r>
                                </m:sup>
                              </m:sSup>
                            </m:num>
                            <m:den>
                              <m:r>
                                <a:rPr lang="en-US" sz="2400" b="0" i="1" smtClean="0">
                                  <a:latin typeface="Cambria Math" panose="02040503050406030204" pitchFamily="18" charset="0"/>
                                </a:rPr>
                                <m:t>𝑛</m:t>
                              </m:r>
                              <m:r>
                                <a:rPr lang="en-US" sz="2400" b="0" i="1" smtClean="0">
                                  <a:latin typeface="Cambria Math" panose="02040503050406030204" pitchFamily="18" charset="0"/>
                                </a:rPr>
                                <m:t>!</m:t>
                              </m:r>
                            </m:den>
                          </m:f>
                        </m:e>
                      </m:nary>
                    </m:oMath>
                  </m:oMathPara>
                </a14:m>
                <a:endParaRPr lang="en-US" sz="2400" dirty="0"/>
              </a:p>
            </p:txBody>
          </p:sp>
        </mc:Choice>
        <mc:Fallback xmlns="">
          <p:sp>
            <p:nvSpPr>
              <p:cNvPr id="14" name="TextBox 13">
                <a:extLst>
                  <a:ext uri="{FF2B5EF4-FFF2-40B4-BE49-F238E27FC236}">
                    <a16:creationId xmlns:a16="http://schemas.microsoft.com/office/drawing/2014/main" id="{F09E9F43-5A83-C4C9-053F-8174DFF16258}"/>
                  </a:ext>
                </a:extLst>
              </p:cNvPr>
              <p:cNvSpPr txBox="1">
                <a:spLocks noRot="1" noChangeAspect="1" noMove="1" noResize="1" noEditPoints="1" noAdjustHandles="1" noChangeArrowheads="1" noChangeShapeType="1" noTextEdit="1"/>
              </p:cNvSpPr>
              <p:nvPr/>
            </p:nvSpPr>
            <p:spPr>
              <a:xfrm>
                <a:off x="5150068" y="9398198"/>
                <a:ext cx="1627561" cy="100732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59356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4B115-6FDC-4713-A647-7226E662E65D}"/>
              </a:ext>
            </a:extLst>
          </p:cNvPr>
          <p:cNvSpPr txBox="1"/>
          <p:nvPr/>
        </p:nvSpPr>
        <p:spPr>
          <a:xfrm>
            <a:off x="0" y="0"/>
            <a:ext cx="2227918" cy="461665"/>
          </a:xfrm>
          <a:prstGeom prst="rect">
            <a:avLst/>
          </a:prstGeom>
          <a:noFill/>
        </p:spPr>
        <p:txBody>
          <a:bodyPr wrap="none" rtlCol="0">
            <a:spAutoFit/>
          </a:bodyPr>
          <a:lstStyle/>
          <a:p>
            <a:r>
              <a:rPr lang="en-US" sz="2400" dirty="0"/>
              <a:t>Tearing method</a:t>
            </a:r>
          </a:p>
        </p:txBody>
      </p:sp>
      <p:sp>
        <p:nvSpPr>
          <p:cNvPr id="3" name="TextBox 2">
            <a:extLst>
              <a:ext uri="{FF2B5EF4-FFF2-40B4-BE49-F238E27FC236}">
                <a16:creationId xmlns:a16="http://schemas.microsoft.com/office/drawing/2014/main" id="{166D419C-5853-7D9D-E475-97244CD4CDD2}"/>
              </a:ext>
            </a:extLst>
          </p:cNvPr>
          <p:cNvSpPr txBox="1"/>
          <p:nvPr/>
        </p:nvSpPr>
        <p:spPr>
          <a:xfrm>
            <a:off x="0" y="474134"/>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Useful when dealing with a single highly nonlinear equation (exp or log).</a:t>
            </a:r>
          </a:p>
          <a:p>
            <a:pPr marL="285750" indent="-285750">
              <a:buFont typeface="Arial" panose="020B0604020202020204" pitchFamily="34" charset="0"/>
              <a:buChar char="•"/>
            </a:pPr>
            <a:r>
              <a:rPr lang="en-US" dirty="0"/>
              <a:t>The idea is that you guess a value for one of the x values, then you solve for the other values using the more linear equations. Then you would check to see if that last equation is consistent.</a:t>
            </a:r>
          </a:p>
          <a:p>
            <a:pPr marL="285750" indent="-285750">
              <a:buFont typeface="Arial" panose="020B0604020202020204" pitchFamily="34" charset="0"/>
              <a:buChar char="•"/>
            </a:pPr>
            <a:r>
              <a:rPr lang="en-US" dirty="0"/>
              <a:t>Part one would be using fsolve, and part two would be using fzero.</a:t>
            </a:r>
          </a:p>
        </p:txBody>
      </p:sp>
      <p:pic>
        <p:nvPicPr>
          <p:cNvPr id="5" name="Picture 4">
            <a:extLst>
              <a:ext uri="{FF2B5EF4-FFF2-40B4-BE49-F238E27FC236}">
                <a16:creationId xmlns:a16="http://schemas.microsoft.com/office/drawing/2014/main" id="{4956FD50-20F6-CFC3-498D-38E337D78A95}"/>
              </a:ext>
            </a:extLst>
          </p:cNvPr>
          <p:cNvPicPr>
            <a:picLocks noChangeAspect="1"/>
          </p:cNvPicPr>
          <p:nvPr/>
        </p:nvPicPr>
        <p:blipFill>
          <a:blip r:embed="rId2"/>
          <a:stretch>
            <a:fillRect/>
          </a:stretch>
        </p:blipFill>
        <p:spPr>
          <a:xfrm>
            <a:off x="697502" y="2788605"/>
            <a:ext cx="6716062" cy="1467055"/>
          </a:xfrm>
          <a:prstGeom prst="rect">
            <a:avLst/>
          </a:prstGeom>
        </p:spPr>
      </p:pic>
      <p:sp>
        <p:nvSpPr>
          <p:cNvPr id="6" name="TextBox 5">
            <a:extLst>
              <a:ext uri="{FF2B5EF4-FFF2-40B4-BE49-F238E27FC236}">
                <a16:creationId xmlns:a16="http://schemas.microsoft.com/office/drawing/2014/main" id="{0BD89F2B-434A-22AA-EF5D-86A580DA36B7}"/>
              </a:ext>
            </a:extLst>
          </p:cNvPr>
          <p:cNvSpPr txBox="1"/>
          <p:nvPr/>
        </p:nvSpPr>
        <p:spPr>
          <a:xfrm>
            <a:off x="0" y="2286000"/>
            <a:ext cx="3857851" cy="369332"/>
          </a:xfrm>
          <a:prstGeom prst="rect">
            <a:avLst/>
          </a:prstGeom>
          <a:noFill/>
        </p:spPr>
        <p:txBody>
          <a:bodyPr wrap="none" rtlCol="0">
            <a:spAutoFit/>
          </a:bodyPr>
          <a:lstStyle/>
          <a:p>
            <a:r>
              <a:rPr lang="en-US" dirty="0"/>
              <a:t>Say we have this system of equations</a:t>
            </a:r>
          </a:p>
        </p:txBody>
      </p:sp>
      <p:sp>
        <p:nvSpPr>
          <p:cNvPr id="7" name="TextBox 6">
            <a:extLst>
              <a:ext uri="{FF2B5EF4-FFF2-40B4-BE49-F238E27FC236}">
                <a16:creationId xmlns:a16="http://schemas.microsoft.com/office/drawing/2014/main" id="{2C899E7D-7230-B2CF-766F-D20BF2477A87}"/>
              </a:ext>
            </a:extLst>
          </p:cNvPr>
          <p:cNvSpPr txBox="1"/>
          <p:nvPr/>
        </p:nvSpPr>
        <p:spPr>
          <a:xfrm>
            <a:off x="0" y="4876799"/>
            <a:ext cx="8686800" cy="923330"/>
          </a:xfrm>
          <a:prstGeom prst="rect">
            <a:avLst/>
          </a:prstGeom>
          <a:noFill/>
        </p:spPr>
        <p:txBody>
          <a:bodyPr wrap="square" rtlCol="0">
            <a:spAutoFit/>
          </a:bodyPr>
          <a:lstStyle/>
          <a:p>
            <a:r>
              <a:rPr lang="en-US" dirty="0"/>
              <a:t>Base line analysis</a:t>
            </a:r>
          </a:p>
          <a:p>
            <a:pPr marL="285750" indent="-285750">
              <a:buFont typeface="Arial" panose="020B0604020202020204" pitchFamily="34" charset="0"/>
              <a:buChar char="•"/>
            </a:pPr>
            <a:r>
              <a:rPr lang="en-US" dirty="0"/>
              <a:t>Solving for x and y in these equations is relatively simple, since there are two equations with just them and x</a:t>
            </a:r>
          </a:p>
        </p:txBody>
      </p:sp>
      <p:sp>
        <p:nvSpPr>
          <p:cNvPr id="8" name="TextBox 7">
            <a:extLst>
              <a:ext uri="{FF2B5EF4-FFF2-40B4-BE49-F238E27FC236}">
                <a16:creationId xmlns:a16="http://schemas.microsoft.com/office/drawing/2014/main" id="{E6FA1BCB-0D0F-E45C-2105-51414D27E40D}"/>
              </a:ext>
            </a:extLst>
          </p:cNvPr>
          <p:cNvSpPr txBox="1"/>
          <p:nvPr/>
        </p:nvSpPr>
        <p:spPr>
          <a:xfrm>
            <a:off x="609600" y="4487334"/>
            <a:ext cx="6436955" cy="369332"/>
          </a:xfrm>
          <a:prstGeom prst="rect">
            <a:avLst/>
          </a:prstGeom>
          <a:noFill/>
        </p:spPr>
        <p:txBody>
          <a:bodyPr wrap="none" rtlCol="0">
            <a:spAutoFit/>
          </a:bodyPr>
          <a:lstStyle/>
          <a:p>
            <a:r>
              <a:rPr lang="en-US" dirty="0"/>
              <a:t>First method (not as useful, but mainly for showing an example)</a:t>
            </a:r>
          </a:p>
        </p:txBody>
      </p:sp>
      <p:pic>
        <p:nvPicPr>
          <p:cNvPr id="10" name="Picture 9">
            <a:extLst>
              <a:ext uri="{FF2B5EF4-FFF2-40B4-BE49-F238E27FC236}">
                <a16:creationId xmlns:a16="http://schemas.microsoft.com/office/drawing/2014/main" id="{769591C1-DAC6-8A29-B0FB-640D97777F03}"/>
              </a:ext>
            </a:extLst>
          </p:cNvPr>
          <p:cNvPicPr>
            <a:picLocks noChangeAspect="1"/>
          </p:cNvPicPr>
          <p:nvPr/>
        </p:nvPicPr>
        <p:blipFill>
          <a:blip r:embed="rId3"/>
          <a:stretch>
            <a:fillRect/>
          </a:stretch>
        </p:blipFill>
        <p:spPr>
          <a:xfrm>
            <a:off x="194811" y="5964205"/>
            <a:ext cx="6468378" cy="466790"/>
          </a:xfrm>
          <a:prstGeom prst="rect">
            <a:avLst/>
          </a:prstGeom>
        </p:spPr>
      </p:pic>
      <p:pic>
        <p:nvPicPr>
          <p:cNvPr id="12" name="Picture 11">
            <a:extLst>
              <a:ext uri="{FF2B5EF4-FFF2-40B4-BE49-F238E27FC236}">
                <a16:creationId xmlns:a16="http://schemas.microsoft.com/office/drawing/2014/main" id="{B9044DEF-377C-7E61-5C58-C69AC5CA202F}"/>
              </a:ext>
            </a:extLst>
          </p:cNvPr>
          <p:cNvPicPr>
            <a:picLocks noChangeAspect="1"/>
          </p:cNvPicPr>
          <p:nvPr/>
        </p:nvPicPr>
        <p:blipFill>
          <a:blip r:embed="rId4"/>
          <a:stretch>
            <a:fillRect/>
          </a:stretch>
        </p:blipFill>
        <p:spPr>
          <a:xfrm>
            <a:off x="6976459" y="5800661"/>
            <a:ext cx="1066949" cy="895475"/>
          </a:xfrm>
          <a:prstGeom prst="rect">
            <a:avLst/>
          </a:prstGeom>
        </p:spPr>
      </p:pic>
      <p:sp>
        <p:nvSpPr>
          <p:cNvPr id="13" name="TextBox 12">
            <a:extLst>
              <a:ext uri="{FF2B5EF4-FFF2-40B4-BE49-F238E27FC236}">
                <a16:creationId xmlns:a16="http://schemas.microsoft.com/office/drawing/2014/main" id="{8C0F300B-DD48-EF13-8401-BD2981C8A92A}"/>
              </a:ext>
            </a:extLst>
          </p:cNvPr>
          <p:cNvSpPr txBox="1"/>
          <p:nvPr/>
        </p:nvSpPr>
        <p:spPr>
          <a:xfrm>
            <a:off x="0" y="6654800"/>
            <a:ext cx="7270901" cy="369332"/>
          </a:xfrm>
          <a:prstGeom prst="rect">
            <a:avLst/>
          </a:prstGeom>
          <a:noFill/>
        </p:spPr>
        <p:txBody>
          <a:bodyPr wrap="none" rtlCol="0">
            <a:spAutoFit/>
          </a:bodyPr>
          <a:lstStyle/>
          <a:p>
            <a:r>
              <a:rPr lang="en-US" dirty="0"/>
              <a:t>Now, by subbing these values into equation one, we can solve with fzero</a:t>
            </a:r>
          </a:p>
        </p:txBody>
      </p:sp>
      <p:pic>
        <p:nvPicPr>
          <p:cNvPr id="15" name="Picture 14">
            <a:extLst>
              <a:ext uri="{FF2B5EF4-FFF2-40B4-BE49-F238E27FC236}">
                <a16:creationId xmlns:a16="http://schemas.microsoft.com/office/drawing/2014/main" id="{C98E5829-1517-90EA-853E-904FAE40745C}"/>
              </a:ext>
            </a:extLst>
          </p:cNvPr>
          <p:cNvPicPr>
            <a:picLocks noChangeAspect="1"/>
          </p:cNvPicPr>
          <p:nvPr/>
        </p:nvPicPr>
        <p:blipFill>
          <a:blip r:embed="rId5"/>
          <a:stretch>
            <a:fillRect/>
          </a:stretch>
        </p:blipFill>
        <p:spPr>
          <a:xfrm>
            <a:off x="1156843" y="7229399"/>
            <a:ext cx="6373114" cy="1086002"/>
          </a:xfrm>
          <a:prstGeom prst="rect">
            <a:avLst/>
          </a:prstGeom>
        </p:spPr>
      </p:pic>
      <p:sp>
        <p:nvSpPr>
          <p:cNvPr id="16" name="TextBox 15">
            <a:extLst>
              <a:ext uri="{FF2B5EF4-FFF2-40B4-BE49-F238E27FC236}">
                <a16:creationId xmlns:a16="http://schemas.microsoft.com/office/drawing/2014/main" id="{0A750107-3356-E813-CA5A-4A41EC384A4C}"/>
              </a:ext>
            </a:extLst>
          </p:cNvPr>
          <p:cNvSpPr txBox="1"/>
          <p:nvPr/>
        </p:nvSpPr>
        <p:spPr>
          <a:xfrm>
            <a:off x="33867" y="8348133"/>
            <a:ext cx="4211153" cy="923330"/>
          </a:xfrm>
          <a:prstGeom prst="rect">
            <a:avLst/>
          </a:prstGeom>
          <a:noFill/>
        </p:spPr>
        <p:txBody>
          <a:bodyPr wrap="none" rtlCol="0">
            <a:spAutoFit/>
          </a:bodyPr>
          <a:lstStyle/>
          <a:p>
            <a:r>
              <a:rPr lang="en-US" dirty="0"/>
              <a:t>Advantages to this method</a:t>
            </a:r>
          </a:p>
          <a:p>
            <a:pPr marL="285750" indent="-285750">
              <a:buFont typeface="Arial" panose="020B0604020202020204" pitchFamily="34" charset="0"/>
              <a:buChar char="•"/>
            </a:pPr>
            <a:r>
              <a:rPr lang="en-US" dirty="0"/>
              <a:t>Finding an initial guess is much easier</a:t>
            </a:r>
          </a:p>
          <a:p>
            <a:pPr marL="285750" indent="-285750">
              <a:buFont typeface="Arial" panose="020B0604020202020204" pitchFamily="34" charset="0"/>
              <a:buChar char="•"/>
            </a:pPr>
            <a:r>
              <a:rPr lang="en-US" dirty="0"/>
              <a:t>The solution is more stable</a:t>
            </a:r>
          </a:p>
        </p:txBody>
      </p:sp>
      <p:sp>
        <p:nvSpPr>
          <p:cNvPr id="17" name="TextBox 16">
            <a:extLst>
              <a:ext uri="{FF2B5EF4-FFF2-40B4-BE49-F238E27FC236}">
                <a16:creationId xmlns:a16="http://schemas.microsoft.com/office/drawing/2014/main" id="{E634E9D4-1623-338A-72CC-51A171B8CF06}"/>
              </a:ext>
            </a:extLst>
          </p:cNvPr>
          <p:cNvSpPr txBox="1"/>
          <p:nvPr/>
        </p:nvSpPr>
        <p:spPr>
          <a:xfrm flipH="1">
            <a:off x="0" y="9262533"/>
            <a:ext cx="4170681" cy="1200329"/>
          </a:xfrm>
          <a:prstGeom prst="rect">
            <a:avLst/>
          </a:prstGeom>
          <a:noFill/>
        </p:spPr>
        <p:txBody>
          <a:bodyPr wrap="square" rtlCol="0">
            <a:spAutoFit/>
          </a:bodyPr>
          <a:lstStyle/>
          <a:p>
            <a:r>
              <a:rPr lang="en-US" dirty="0"/>
              <a:t>Disadvantage</a:t>
            </a:r>
          </a:p>
          <a:p>
            <a:pPr marL="285750" indent="-285750">
              <a:buFont typeface="Arial" panose="020B0604020202020204" pitchFamily="34" charset="0"/>
              <a:buChar char="•"/>
            </a:pPr>
            <a:r>
              <a:rPr lang="en-US" dirty="0"/>
              <a:t>If we had another term with variables in equation 2 or 3, that would made this way impossible</a:t>
            </a:r>
          </a:p>
        </p:txBody>
      </p:sp>
      <p:sp>
        <p:nvSpPr>
          <p:cNvPr id="18" name="TextBox 17">
            <a:extLst>
              <a:ext uri="{FF2B5EF4-FFF2-40B4-BE49-F238E27FC236}">
                <a16:creationId xmlns:a16="http://schemas.microsoft.com/office/drawing/2014/main" id="{BD95EF37-7E10-8A14-5179-456663F0E95E}"/>
              </a:ext>
            </a:extLst>
          </p:cNvPr>
          <p:cNvSpPr txBox="1"/>
          <p:nvPr/>
        </p:nvSpPr>
        <p:spPr>
          <a:xfrm>
            <a:off x="0" y="10481734"/>
            <a:ext cx="8686800" cy="1754326"/>
          </a:xfrm>
          <a:prstGeom prst="rect">
            <a:avLst/>
          </a:prstGeom>
          <a:noFill/>
        </p:spPr>
        <p:txBody>
          <a:bodyPr wrap="square" rtlCol="0">
            <a:spAutoFit/>
          </a:bodyPr>
          <a:lstStyle/>
          <a:p>
            <a:r>
              <a:rPr lang="en-US" dirty="0"/>
              <a:t>2</a:t>
            </a:r>
            <a:r>
              <a:rPr lang="en-US" baseline="30000" dirty="0"/>
              <a:t>nd</a:t>
            </a:r>
            <a:r>
              <a:rPr lang="en-US" dirty="0"/>
              <a:t> method (more practical)</a:t>
            </a:r>
          </a:p>
          <a:p>
            <a:pPr marL="285750" indent="-285750">
              <a:buFont typeface="Arial" panose="020B0604020202020204" pitchFamily="34" charset="0"/>
              <a:buChar char="•"/>
            </a:pPr>
            <a:r>
              <a:rPr lang="en-US" dirty="0"/>
              <a:t>Guess an x value, then solve equation 1 and 3 for z and y using fsolve</a:t>
            </a:r>
          </a:p>
          <a:p>
            <a:pPr marL="285750" indent="-285750">
              <a:buFont typeface="Arial" panose="020B0604020202020204" pitchFamily="34" charset="0"/>
              <a:buChar char="•"/>
            </a:pPr>
            <a:r>
              <a:rPr lang="en-US" dirty="0"/>
              <a:t>Then check equation 2 to see if it equals 0</a:t>
            </a:r>
          </a:p>
          <a:p>
            <a:pPr marL="285750" indent="-285750">
              <a:buFont typeface="Arial" panose="020B0604020202020204" pitchFamily="34" charset="0"/>
              <a:buChar char="•"/>
            </a:pPr>
            <a:r>
              <a:rPr lang="en-US" dirty="0"/>
              <a:t>Use fzero to find an x value that satisfies that eq 2 equals 0</a:t>
            </a:r>
          </a:p>
          <a:p>
            <a:pPr marL="285750" indent="-285750">
              <a:buFont typeface="Arial" panose="020B0604020202020204" pitchFamily="34" charset="0"/>
              <a:buChar char="•"/>
            </a:pPr>
            <a:r>
              <a:rPr lang="en-US" dirty="0"/>
              <a:t>This method can be used for a wider variety of problems because fsolve is more versatile than solving by hand</a:t>
            </a:r>
          </a:p>
        </p:txBody>
      </p:sp>
    </p:spTree>
    <p:extLst>
      <p:ext uri="{BB962C8B-B14F-4D97-AF65-F5344CB8AC3E}">
        <p14:creationId xmlns:p14="http://schemas.microsoft.com/office/powerpoint/2010/main" val="2060501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A18FFB-7599-CF5D-9D7A-C282EAD81196}"/>
              </a:ext>
            </a:extLst>
          </p:cNvPr>
          <p:cNvPicPr>
            <a:picLocks noChangeAspect="1"/>
          </p:cNvPicPr>
          <p:nvPr/>
        </p:nvPicPr>
        <p:blipFill>
          <a:blip r:embed="rId2"/>
          <a:stretch>
            <a:fillRect/>
          </a:stretch>
        </p:blipFill>
        <p:spPr>
          <a:xfrm>
            <a:off x="611765" y="0"/>
            <a:ext cx="6887536" cy="8459381"/>
          </a:xfrm>
          <a:prstGeom prst="rect">
            <a:avLst/>
          </a:prstGeom>
        </p:spPr>
      </p:pic>
      <p:sp>
        <p:nvSpPr>
          <p:cNvPr id="7" name="TextBox 6">
            <a:extLst>
              <a:ext uri="{FF2B5EF4-FFF2-40B4-BE49-F238E27FC236}">
                <a16:creationId xmlns:a16="http://schemas.microsoft.com/office/drawing/2014/main" id="{23A18B57-3E25-4996-86AD-2692C89EB9E2}"/>
              </a:ext>
            </a:extLst>
          </p:cNvPr>
          <p:cNvSpPr txBox="1"/>
          <p:nvPr/>
        </p:nvSpPr>
        <p:spPr>
          <a:xfrm>
            <a:off x="0" y="8856133"/>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The gz function gives the value of equation 2 at the current guess of x</a:t>
            </a:r>
          </a:p>
          <a:p>
            <a:pPr marL="742950" lvl="1" indent="-285750">
              <a:buFont typeface="Arial" panose="020B0604020202020204" pitchFamily="34" charset="0"/>
              <a:buChar char="•"/>
            </a:pPr>
            <a:r>
              <a:rPr lang="en-US" dirty="0"/>
              <a:t>Use fsolve to find the remaining variables at the current guess of x</a:t>
            </a:r>
          </a:p>
          <a:p>
            <a:pPr marL="1200150" lvl="2" indent="-285750">
              <a:buFont typeface="Arial" panose="020B0604020202020204" pitchFamily="34" charset="0"/>
              <a:buChar char="•"/>
            </a:pPr>
            <a:r>
              <a:rPr lang="en-US" dirty="0"/>
              <a:t>The initial condition doesn’t matter, because for a linear system of equations, Newton’s method will always approach the answer</a:t>
            </a:r>
          </a:p>
          <a:p>
            <a:pPr marL="285750" indent="-285750">
              <a:buFont typeface="Arial" panose="020B0604020202020204" pitchFamily="34" charset="0"/>
              <a:buChar char="•"/>
            </a:pPr>
            <a:r>
              <a:rPr lang="en-US" dirty="0"/>
              <a:t>Like with chapter 3, it would be a good idea to now graph the equation to get a good initial condition</a:t>
            </a:r>
          </a:p>
          <a:p>
            <a:pPr marL="742950" lvl="1" indent="-285750">
              <a:buFont typeface="Arial" panose="020B0604020202020204" pitchFamily="34" charset="0"/>
              <a:buChar char="•"/>
            </a:pPr>
            <a:r>
              <a:rPr lang="en-US" dirty="0"/>
              <a:t>We see two zeros, so we will solve for both</a:t>
            </a:r>
          </a:p>
          <a:p>
            <a:pPr marL="285750" indent="-285750">
              <a:buFont typeface="Arial" panose="020B0604020202020204" pitchFamily="34" charset="0"/>
              <a:buChar char="•"/>
            </a:pPr>
            <a:r>
              <a:rPr lang="en-US" dirty="0"/>
              <a:t>Now we use the fzero function to find the x values</a:t>
            </a:r>
          </a:p>
          <a:p>
            <a:pPr marL="285750" indent="-285750">
              <a:buFont typeface="Arial" panose="020B0604020202020204" pitchFamily="34" charset="0"/>
              <a:buChar char="•"/>
            </a:pPr>
            <a:r>
              <a:rPr lang="en-US" dirty="0"/>
              <a:t>Now we must go back and use fsolve to locate the other variables</a:t>
            </a:r>
          </a:p>
          <a:p>
            <a:pPr marL="742950" lvl="1" indent="-285750">
              <a:buFont typeface="Arial" panose="020B0604020202020204" pitchFamily="34" charset="0"/>
              <a:buChar char="•"/>
            </a:pPr>
            <a:r>
              <a:rPr lang="en-US" dirty="0"/>
              <a:t>To get a good initial guess for y and z, you will probably have to play around with the function a bit</a:t>
            </a:r>
          </a:p>
        </p:txBody>
      </p:sp>
    </p:spTree>
    <p:extLst>
      <p:ext uri="{BB962C8B-B14F-4D97-AF65-F5344CB8AC3E}">
        <p14:creationId xmlns:p14="http://schemas.microsoft.com/office/powerpoint/2010/main" val="820065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2B70C4-9969-1C86-FE05-C6D8103777C4}"/>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6: Polynomial Approximations</a:t>
            </a:r>
          </a:p>
        </p:txBody>
      </p:sp>
      <p:sp>
        <p:nvSpPr>
          <p:cNvPr id="3" name="TextBox 2">
            <a:extLst>
              <a:ext uri="{FF2B5EF4-FFF2-40B4-BE49-F238E27FC236}">
                <a16:creationId xmlns:a16="http://schemas.microsoft.com/office/drawing/2014/main" id="{4C4009F1-320F-FDFB-88B6-D43078948444}"/>
              </a:ext>
            </a:extLst>
          </p:cNvPr>
          <p:cNvSpPr txBox="1"/>
          <p:nvPr/>
        </p:nvSpPr>
        <p:spPr>
          <a:xfrm>
            <a:off x="0" y="896815"/>
            <a:ext cx="5118837" cy="1477328"/>
          </a:xfrm>
          <a:prstGeom prst="rect">
            <a:avLst/>
          </a:prstGeom>
          <a:noFill/>
        </p:spPr>
        <p:txBody>
          <a:bodyPr wrap="none" rtlCol="0">
            <a:spAutoFit/>
          </a:bodyPr>
          <a:lstStyle/>
          <a:p>
            <a:pPr marL="285750" indent="-285750">
              <a:buFont typeface="Arial" panose="020B0604020202020204" pitchFamily="34" charset="0"/>
              <a:buChar char="•"/>
            </a:pPr>
            <a:r>
              <a:rPr lang="en-US" dirty="0"/>
              <a:t>Overview: Use polynomial approximations for</a:t>
            </a:r>
          </a:p>
          <a:p>
            <a:pPr marL="742950" lvl="1" indent="-285750">
              <a:buFont typeface="Arial" panose="020B0604020202020204" pitchFamily="34" charset="0"/>
              <a:buChar char="•"/>
            </a:pPr>
            <a:r>
              <a:rPr lang="en-US" dirty="0"/>
              <a:t>Derivatives</a:t>
            </a:r>
          </a:p>
          <a:p>
            <a:pPr marL="742950" lvl="1" indent="-285750">
              <a:buFont typeface="Arial" panose="020B0604020202020204" pitchFamily="34" charset="0"/>
              <a:buChar char="•"/>
            </a:pPr>
            <a:r>
              <a:rPr lang="en-US" dirty="0"/>
              <a:t>Interpolation</a:t>
            </a:r>
          </a:p>
          <a:p>
            <a:pPr marL="742950" lvl="1" indent="-285750">
              <a:buFont typeface="Arial" panose="020B0604020202020204" pitchFamily="34" charset="0"/>
              <a:buChar char="•"/>
            </a:pPr>
            <a:r>
              <a:rPr lang="en-US" dirty="0"/>
              <a:t>Integration</a:t>
            </a:r>
          </a:p>
          <a:p>
            <a:pPr marL="285750" indent="-285750">
              <a:buFont typeface="Arial" panose="020B0604020202020204" pitchFamily="34" charset="0"/>
              <a:buChar char="•"/>
            </a:pPr>
            <a:r>
              <a:rPr lang="en-US" dirty="0"/>
              <a:t>Used for when we just have a ton of data points</a:t>
            </a:r>
          </a:p>
        </p:txBody>
      </p:sp>
      <p:sp>
        <p:nvSpPr>
          <p:cNvPr id="4" name="TextBox 3">
            <a:extLst>
              <a:ext uri="{FF2B5EF4-FFF2-40B4-BE49-F238E27FC236}">
                <a16:creationId xmlns:a16="http://schemas.microsoft.com/office/drawing/2014/main" id="{70ABC3FD-513B-15C5-5E92-CA05370D4309}"/>
              </a:ext>
            </a:extLst>
          </p:cNvPr>
          <p:cNvSpPr txBox="1"/>
          <p:nvPr/>
        </p:nvSpPr>
        <p:spPr>
          <a:xfrm>
            <a:off x="0" y="2497015"/>
            <a:ext cx="4146969" cy="461665"/>
          </a:xfrm>
          <a:prstGeom prst="rect">
            <a:avLst/>
          </a:prstGeom>
          <a:noFill/>
        </p:spPr>
        <p:txBody>
          <a:bodyPr wrap="none" rtlCol="0">
            <a:spAutoFit/>
          </a:bodyPr>
          <a:lstStyle/>
          <a:p>
            <a:r>
              <a:rPr lang="en-US" sz="2400" dirty="0"/>
              <a:t>Derivatives – finite differences</a:t>
            </a:r>
          </a:p>
        </p:txBody>
      </p:sp>
      <p:sp>
        <p:nvSpPr>
          <p:cNvPr id="5" name="TextBox 4">
            <a:extLst>
              <a:ext uri="{FF2B5EF4-FFF2-40B4-BE49-F238E27FC236}">
                <a16:creationId xmlns:a16="http://schemas.microsoft.com/office/drawing/2014/main" id="{72AE12F3-67E8-222F-F81E-B581067CBC45}"/>
              </a:ext>
            </a:extLst>
          </p:cNvPr>
          <p:cNvSpPr txBox="1"/>
          <p:nvPr/>
        </p:nvSpPr>
        <p:spPr>
          <a:xfrm>
            <a:off x="580292" y="2883877"/>
            <a:ext cx="2673039" cy="369332"/>
          </a:xfrm>
          <a:prstGeom prst="rect">
            <a:avLst/>
          </a:prstGeom>
          <a:noFill/>
        </p:spPr>
        <p:txBody>
          <a:bodyPr wrap="none" rtlCol="0">
            <a:spAutoFit/>
          </a:bodyPr>
          <a:lstStyle/>
          <a:p>
            <a:r>
              <a:rPr lang="en-US" dirty="0"/>
              <a:t>Comes from Taylor series</a:t>
            </a:r>
          </a:p>
        </p:txBody>
      </p:sp>
      <p:pic>
        <p:nvPicPr>
          <p:cNvPr id="7" name="Picture 6">
            <a:extLst>
              <a:ext uri="{FF2B5EF4-FFF2-40B4-BE49-F238E27FC236}">
                <a16:creationId xmlns:a16="http://schemas.microsoft.com/office/drawing/2014/main" id="{9FD86DF8-9DED-A43C-7EF9-C70CB52A9CB7}"/>
              </a:ext>
            </a:extLst>
          </p:cNvPr>
          <p:cNvPicPr>
            <a:picLocks noChangeAspect="1"/>
          </p:cNvPicPr>
          <p:nvPr/>
        </p:nvPicPr>
        <p:blipFill>
          <a:blip r:embed="rId2"/>
          <a:stretch>
            <a:fillRect/>
          </a:stretch>
        </p:blipFill>
        <p:spPr>
          <a:xfrm>
            <a:off x="826477" y="3292437"/>
            <a:ext cx="6928338" cy="821630"/>
          </a:xfrm>
          <a:prstGeom prst="rect">
            <a:avLst/>
          </a:prstGeom>
        </p:spPr>
      </p:pic>
      <p:sp>
        <p:nvSpPr>
          <p:cNvPr id="8" name="TextBox 7">
            <a:extLst>
              <a:ext uri="{FF2B5EF4-FFF2-40B4-BE49-F238E27FC236}">
                <a16:creationId xmlns:a16="http://schemas.microsoft.com/office/drawing/2014/main" id="{2AE4A3A6-BC8C-373B-CC2B-EC49CAF792DF}"/>
              </a:ext>
            </a:extLst>
          </p:cNvPr>
          <p:cNvSpPr txBox="1"/>
          <p:nvPr/>
        </p:nvSpPr>
        <p:spPr>
          <a:xfrm>
            <a:off x="1424354" y="4413740"/>
            <a:ext cx="5609492" cy="646331"/>
          </a:xfrm>
          <a:prstGeom prst="rect">
            <a:avLst/>
          </a:prstGeom>
          <a:noFill/>
        </p:spPr>
        <p:txBody>
          <a:bodyPr wrap="square" rtlCol="0">
            <a:spAutoFit/>
          </a:bodyPr>
          <a:lstStyle/>
          <a:p>
            <a:r>
              <a:rPr lang="en-US" dirty="0"/>
              <a:t>To find f’(x), we use a first order approximation (only go until you get to the first derivative term)</a:t>
            </a:r>
          </a:p>
        </p:txBody>
      </p:sp>
      <p:pic>
        <p:nvPicPr>
          <p:cNvPr id="10" name="Picture 9">
            <a:extLst>
              <a:ext uri="{FF2B5EF4-FFF2-40B4-BE49-F238E27FC236}">
                <a16:creationId xmlns:a16="http://schemas.microsoft.com/office/drawing/2014/main" id="{E89B1C32-5501-6F64-48D6-656728E3437C}"/>
              </a:ext>
            </a:extLst>
          </p:cNvPr>
          <p:cNvPicPr>
            <a:picLocks noChangeAspect="1"/>
          </p:cNvPicPr>
          <p:nvPr/>
        </p:nvPicPr>
        <p:blipFill>
          <a:blip r:embed="rId3"/>
          <a:stretch>
            <a:fillRect/>
          </a:stretch>
        </p:blipFill>
        <p:spPr>
          <a:xfrm>
            <a:off x="826477" y="5072844"/>
            <a:ext cx="6629400" cy="825347"/>
          </a:xfrm>
          <a:prstGeom prst="rect">
            <a:avLst/>
          </a:prstGeom>
        </p:spPr>
      </p:pic>
      <p:pic>
        <p:nvPicPr>
          <p:cNvPr id="12" name="Picture 11">
            <a:extLst>
              <a:ext uri="{FF2B5EF4-FFF2-40B4-BE49-F238E27FC236}">
                <a16:creationId xmlns:a16="http://schemas.microsoft.com/office/drawing/2014/main" id="{8A1B8850-E3F5-F9ED-C3B8-0C95A89A5DD5}"/>
              </a:ext>
            </a:extLst>
          </p:cNvPr>
          <p:cNvPicPr>
            <a:picLocks noChangeAspect="1"/>
          </p:cNvPicPr>
          <p:nvPr/>
        </p:nvPicPr>
        <p:blipFill>
          <a:blip r:embed="rId4"/>
          <a:stretch>
            <a:fillRect/>
          </a:stretch>
        </p:blipFill>
        <p:spPr>
          <a:xfrm>
            <a:off x="298939" y="6018406"/>
            <a:ext cx="6242538" cy="1411073"/>
          </a:xfrm>
          <a:prstGeom prst="rect">
            <a:avLst/>
          </a:prstGeom>
        </p:spPr>
      </p:pic>
      <p:cxnSp>
        <p:nvCxnSpPr>
          <p:cNvPr id="14" name="Straight Arrow Connector 13">
            <a:extLst>
              <a:ext uri="{FF2B5EF4-FFF2-40B4-BE49-F238E27FC236}">
                <a16:creationId xmlns:a16="http://schemas.microsoft.com/office/drawing/2014/main" id="{B600E86C-8553-FE33-4BC2-037B8C26EA02}"/>
              </a:ext>
            </a:extLst>
          </p:cNvPr>
          <p:cNvCxnSpPr>
            <a:cxnSpLocks/>
          </p:cNvCxnSpPr>
          <p:nvPr/>
        </p:nvCxnSpPr>
        <p:spPr>
          <a:xfrm flipH="1" flipV="1">
            <a:off x="5521569" y="6822831"/>
            <a:ext cx="1248508" cy="3165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8821C1E0-6AFB-1206-872B-FD56ABC60A9B}"/>
              </a:ext>
            </a:extLst>
          </p:cNvPr>
          <p:cNvSpPr txBox="1"/>
          <p:nvPr/>
        </p:nvSpPr>
        <p:spPr>
          <a:xfrm>
            <a:off x="6770076" y="6893169"/>
            <a:ext cx="1793632" cy="646331"/>
          </a:xfrm>
          <a:prstGeom prst="rect">
            <a:avLst/>
          </a:prstGeom>
          <a:noFill/>
        </p:spPr>
        <p:txBody>
          <a:bodyPr wrap="square" rtlCol="0">
            <a:spAutoFit/>
          </a:bodyPr>
          <a:lstStyle/>
          <a:p>
            <a:r>
              <a:rPr lang="en-US" dirty="0"/>
              <a:t>The rest is the error</a:t>
            </a:r>
          </a:p>
        </p:txBody>
      </p:sp>
      <p:pic>
        <p:nvPicPr>
          <p:cNvPr id="18" name="Picture 17">
            <a:extLst>
              <a:ext uri="{FF2B5EF4-FFF2-40B4-BE49-F238E27FC236}">
                <a16:creationId xmlns:a16="http://schemas.microsoft.com/office/drawing/2014/main" id="{34E72781-2942-0A8F-96F8-0B32475CBF56}"/>
              </a:ext>
            </a:extLst>
          </p:cNvPr>
          <p:cNvPicPr>
            <a:picLocks noChangeAspect="1"/>
          </p:cNvPicPr>
          <p:nvPr/>
        </p:nvPicPr>
        <p:blipFill>
          <a:blip r:embed="rId5"/>
          <a:stretch>
            <a:fillRect/>
          </a:stretch>
        </p:blipFill>
        <p:spPr>
          <a:xfrm>
            <a:off x="1090248" y="7789985"/>
            <a:ext cx="5794542" cy="4045246"/>
          </a:xfrm>
          <a:prstGeom prst="rect">
            <a:avLst/>
          </a:prstGeom>
        </p:spPr>
      </p:pic>
      <p:cxnSp>
        <p:nvCxnSpPr>
          <p:cNvPr id="20" name="Straight Arrow Connector 19">
            <a:extLst>
              <a:ext uri="{FF2B5EF4-FFF2-40B4-BE49-F238E27FC236}">
                <a16:creationId xmlns:a16="http://schemas.microsoft.com/office/drawing/2014/main" id="{6E5B202E-3920-EF2C-5316-F12C3CCD2BBE}"/>
              </a:ext>
            </a:extLst>
          </p:cNvPr>
          <p:cNvCxnSpPr/>
          <p:nvPr/>
        </p:nvCxnSpPr>
        <p:spPr>
          <a:xfrm>
            <a:off x="2813538" y="6875585"/>
            <a:ext cx="1828800" cy="21804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3184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150CF7-04D8-0CE9-339B-0F4A01B77000}"/>
              </a:ext>
            </a:extLst>
          </p:cNvPr>
          <p:cNvSpPr txBox="1"/>
          <p:nvPr/>
        </p:nvSpPr>
        <p:spPr>
          <a:xfrm>
            <a:off x="0" y="2476364"/>
            <a:ext cx="8686800" cy="677108"/>
          </a:xfrm>
          <a:prstGeom prst="rect">
            <a:avLst/>
          </a:prstGeom>
          <a:noFill/>
        </p:spPr>
        <p:txBody>
          <a:bodyPr wrap="square" rtlCol="0">
            <a:spAutoFit/>
          </a:bodyPr>
          <a:lstStyle/>
          <a:p>
            <a:r>
              <a:rPr lang="en-US" sz="2000" dirty="0"/>
              <a:t>Second order approximations (More accurate):</a:t>
            </a:r>
          </a:p>
          <a:p>
            <a:r>
              <a:rPr lang="en-US" dirty="0"/>
              <a:t>Central difference approximations</a:t>
            </a:r>
          </a:p>
        </p:txBody>
      </p:sp>
      <p:pic>
        <p:nvPicPr>
          <p:cNvPr id="4" name="Picture 3">
            <a:extLst>
              <a:ext uri="{FF2B5EF4-FFF2-40B4-BE49-F238E27FC236}">
                <a16:creationId xmlns:a16="http://schemas.microsoft.com/office/drawing/2014/main" id="{D3A69A4B-93CE-6763-20B4-158806C6DCC5}"/>
              </a:ext>
            </a:extLst>
          </p:cNvPr>
          <p:cNvPicPr>
            <a:picLocks noChangeAspect="1"/>
          </p:cNvPicPr>
          <p:nvPr/>
        </p:nvPicPr>
        <p:blipFill>
          <a:blip r:embed="rId2"/>
          <a:stretch>
            <a:fillRect/>
          </a:stretch>
        </p:blipFill>
        <p:spPr>
          <a:xfrm>
            <a:off x="580292" y="3227582"/>
            <a:ext cx="7192108" cy="2306199"/>
          </a:xfrm>
          <a:prstGeom prst="rect">
            <a:avLst/>
          </a:prstGeom>
        </p:spPr>
      </p:pic>
      <p:grpSp>
        <p:nvGrpSpPr>
          <p:cNvPr id="10" name="Group 9">
            <a:extLst>
              <a:ext uri="{FF2B5EF4-FFF2-40B4-BE49-F238E27FC236}">
                <a16:creationId xmlns:a16="http://schemas.microsoft.com/office/drawing/2014/main" id="{5FFF4EE0-6D5B-3652-FED2-E15DD31A4702}"/>
              </a:ext>
            </a:extLst>
          </p:cNvPr>
          <p:cNvGrpSpPr/>
          <p:nvPr/>
        </p:nvGrpSpPr>
        <p:grpSpPr>
          <a:xfrm>
            <a:off x="2050255" y="4147152"/>
            <a:ext cx="411840" cy="1353600"/>
            <a:chOff x="2050255" y="1266342"/>
            <a:chExt cx="411840" cy="135360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6FCBA117-5294-8D04-D584-003658D7CC4C}"/>
                    </a:ext>
                  </a:extLst>
                </p14:cNvPr>
                <p14:cNvContentPartPr/>
                <p14:nvPr/>
              </p14:nvContentPartPr>
              <p14:xfrm>
                <a:off x="2050255" y="1266342"/>
                <a:ext cx="411840" cy="603360"/>
              </p14:xfrm>
            </p:contentPart>
          </mc:Choice>
          <mc:Fallback xmlns="">
            <p:pic>
              <p:nvPicPr>
                <p:cNvPr id="5" name="Ink 4">
                  <a:extLst>
                    <a:ext uri="{FF2B5EF4-FFF2-40B4-BE49-F238E27FC236}">
                      <a16:creationId xmlns:a16="http://schemas.microsoft.com/office/drawing/2014/main" id="{6FCBA117-5294-8D04-D584-003658D7CC4C}"/>
                    </a:ext>
                  </a:extLst>
                </p:cNvPr>
                <p:cNvPicPr/>
                <p:nvPr/>
              </p:nvPicPr>
              <p:blipFill>
                <a:blip r:embed="rId4"/>
                <a:stretch>
                  <a:fillRect/>
                </a:stretch>
              </p:blipFill>
              <p:spPr>
                <a:xfrm>
                  <a:off x="2044135" y="1260222"/>
                  <a:ext cx="424080" cy="615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30589C1-7CB7-D3AD-39E2-618416B8DDE1}"/>
                    </a:ext>
                  </a:extLst>
                </p14:cNvPr>
                <p14:cNvContentPartPr/>
                <p14:nvPr/>
              </p14:nvContentPartPr>
              <p14:xfrm>
                <a:off x="2150335" y="1916142"/>
                <a:ext cx="293760" cy="703800"/>
              </p14:xfrm>
            </p:contentPart>
          </mc:Choice>
          <mc:Fallback xmlns="">
            <p:pic>
              <p:nvPicPr>
                <p:cNvPr id="6" name="Ink 5">
                  <a:extLst>
                    <a:ext uri="{FF2B5EF4-FFF2-40B4-BE49-F238E27FC236}">
                      <a16:creationId xmlns:a16="http://schemas.microsoft.com/office/drawing/2014/main" id="{530589C1-7CB7-D3AD-39E2-618416B8DDE1}"/>
                    </a:ext>
                  </a:extLst>
                </p:cNvPr>
                <p:cNvPicPr/>
                <p:nvPr/>
              </p:nvPicPr>
              <p:blipFill>
                <a:blip r:embed="rId6"/>
                <a:stretch>
                  <a:fillRect/>
                </a:stretch>
              </p:blipFill>
              <p:spPr>
                <a:xfrm>
                  <a:off x="2144215" y="1910022"/>
                  <a:ext cx="306000" cy="716040"/>
                </a:xfrm>
                <a:prstGeom prst="rect">
                  <a:avLst/>
                </a:prstGeom>
              </p:spPr>
            </p:pic>
          </mc:Fallback>
        </mc:AlternateContent>
      </p:grpSp>
      <p:grpSp>
        <p:nvGrpSpPr>
          <p:cNvPr id="9" name="Group 8">
            <a:extLst>
              <a:ext uri="{FF2B5EF4-FFF2-40B4-BE49-F238E27FC236}">
                <a16:creationId xmlns:a16="http://schemas.microsoft.com/office/drawing/2014/main" id="{7E616FDF-8FBD-BEE5-7C2D-AEE669C76918}"/>
              </a:ext>
            </a:extLst>
          </p:cNvPr>
          <p:cNvGrpSpPr/>
          <p:nvPr/>
        </p:nvGrpSpPr>
        <p:grpSpPr>
          <a:xfrm>
            <a:off x="4308175" y="3865272"/>
            <a:ext cx="703440" cy="1389960"/>
            <a:chOff x="4308175" y="984462"/>
            <a:chExt cx="703440" cy="1389960"/>
          </a:xfrm>
        </p:grpSpPr>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B6499A17-9EBB-ECFF-C19C-926D575A7A64}"/>
                    </a:ext>
                  </a:extLst>
                </p14:cNvPr>
                <p14:cNvContentPartPr/>
                <p14:nvPr/>
              </p14:nvContentPartPr>
              <p14:xfrm>
                <a:off x="4308175" y="984462"/>
                <a:ext cx="369720" cy="877320"/>
              </p14:xfrm>
            </p:contentPart>
          </mc:Choice>
          <mc:Fallback xmlns="">
            <p:pic>
              <p:nvPicPr>
                <p:cNvPr id="7" name="Ink 6">
                  <a:extLst>
                    <a:ext uri="{FF2B5EF4-FFF2-40B4-BE49-F238E27FC236}">
                      <a16:creationId xmlns:a16="http://schemas.microsoft.com/office/drawing/2014/main" id="{B6499A17-9EBB-ECFF-C19C-926D575A7A64}"/>
                    </a:ext>
                  </a:extLst>
                </p:cNvPr>
                <p:cNvPicPr/>
                <p:nvPr/>
              </p:nvPicPr>
              <p:blipFill>
                <a:blip r:embed="rId8"/>
                <a:stretch>
                  <a:fillRect/>
                </a:stretch>
              </p:blipFill>
              <p:spPr>
                <a:xfrm>
                  <a:off x="4302055" y="978342"/>
                  <a:ext cx="381960" cy="889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8CA7ECD5-A135-39E5-CBC0-438C54DB28A9}"/>
                    </a:ext>
                  </a:extLst>
                </p14:cNvPr>
                <p14:cNvContentPartPr/>
                <p14:nvPr/>
              </p14:nvContentPartPr>
              <p14:xfrm>
                <a:off x="4573855" y="1670262"/>
                <a:ext cx="437760" cy="704160"/>
              </p14:xfrm>
            </p:contentPart>
          </mc:Choice>
          <mc:Fallback xmlns="">
            <p:pic>
              <p:nvPicPr>
                <p:cNvPr id="8" name="Ink 7">
                  <a:extLst>
                    <a:ext uri="{FF2B5EF4-FFF2-40B4-BE49-F238E27FC236}">
                      <a16:creationId xmlns:a16="http://schemas.microsoft.com/office/drawing/2014/main" id="{8CA7ECD5-A135-39E5-CBC0-438C54DB28A9}"/>
                    </a:ext>
                  </a:extLst>
                </p:cNvPr>
                <p:cNvPicPr/>
                <p:nvPr/>
              </p:nvPicPr>
              <p:blipFill>
                <a:blip r:embed="rId10"/>
                <a:stretch>
                  <a:fillRect/>
                </a:stretch>
              </p:blipFill>
              <p:spPr>
                <a:xfrm>
                  <a:off x="4567735" y="1664142"/>
                  <a:ext cx="450000" cy="716400"/>
                </a:xfrm>
                <a:prstGeom prst="rect">
                  <a:avLst/>
                </a:prstGeom>
              </p:spPr>
            </p:pic>
          </mc:Fallback>
        </mc:AlternateContent>
      </p:grpSp>
      <p:sp>
        <p:nvSpPr>
          <p:cNvPr id="11" name="TextBox 10">
            <a:extLst>
              <a:ext uri="{FF2B5EF4-FFF2-40B4-BE49-F238E27FC236}">
                <a16:creationId xmlns:a16="http://schemas.microsoft.com/office/drawing/2014/main" id="{BF521DDB-D4A3-3F1C-B70A-2AEC9B576323}"/>
              </a:ext>
            </a:extLst>
          </p:cNvPr>
          <p:cNvSpPr txBox="1"/>
          <p:nvPr/>
        </p:nvSpPr>
        <p:spPr>
          <a:xfrm>
            <a:off x="5732584" y="5377825"/>
            <a:ext cx="1603709" cy="369332"/>
          </a:xfrm>
          <a:prstGeom prst="rect">
            <a:avLst/>
          </a:prstGeom>
          <a:noFill/>
        </p:spPr>
        <p:txBody>
          <a:bodyPr wrap="none" rtlCol="0">
            <a:spAutoFit/>
          </a:bodyPr>
          <a:lstStyle/>
          <a:p>
            <a:r>
              <a:rPr lang="en-US" dirty="0"/>
              <a:t>Ignore the rest</a:t>
            </a:r>
          </a:p>
        </p:txBody>
      </p:sp>
      <p:sp>
        <p:nvSpPr>
          <p:cNvPr id="12" name="TextBox 11">
            <a:extLst>
              <a:ext uri="{FF2B5EF4-FFF2-40B4-BE49-F238E27FC236}">
                <a16:creationId xmlns:a16="http://schemas.microsoft.com/office/drawing/2014/main" id="{2CCD46B9-A6C3-D6B9-F7B0-75D3F0ACBA9C}"/>
              </a:ext>
            </a:extLst>
          </p:cNvPr>
          <p:cNvSpPr txBox="1"/>
          <p:nvPr/>
        </p:nvSpPr>
        <p:spPr>
          <a:xfrm>
            <a:off x="386862" y="5711933"/>
            <a:ext cx="6157263" cy="369332"/>
          </a:xfrm>
          <a:prstGeom prst="rect">
            <a:avLst/>
          </a:prstGeom>
          <a:noFill/>
        </p:spPr>
        <p:txBody>
          <a:bodyPr wrap="none" rtlCol="0">
            <a:spAutoFit/>
          </a:bodyPr>
          <a:lstStyle/>
          <a:p>
            <a:r>
              <a:rPr lang="en-US" dirty="0"/>
              <a:t>Technically a second order approximation, so more accurate</a:t>
            </a:r>
          </a:p>
        </p:txBody>
      </p:sp>
      <p:pic>
        <p:nvPicPr>
          <p:cNvPr id="14" name="Picture 13">
            <a:extLst>
              <a:ext uri="{FF2B5EF4-FFF2-40B4-BE49-F238E27FC236}">
                <a16:creationId xmlns:a16="http://schemas.microsoft.com/office/drawing/2014/main" id="{E5055ED0-D831-687D-12F4-757691E7B57E}"/>
              </a:ext>
            </a:extLst>
          </p:cNvPr>
          <p:cNvPicPr>
            <a:picLocks noChangeAspect="1"/>
          </p:cNvPicPr>
          <p:nvPr/>
        </p:nvPicPr>
        <p:blipFill>
          <a:blip r:embed="rId11"/>
          <a:stretch>
            <a:fillRect/>
          </a:stretch>
        </p:blipFill>
        <p:spPr>
          <a:xfrm>
            <a:off x="212132" y="6470531"/>
            <a:ext cx="3744407" cy="1121893"/>
          </a:xfrm>
          <a:prstGeom prst="rect">
            <a:avLst/>
          </a:prstGeom>
        </p:spPr>
      </p:pic>
      <p:sp>
        <p:nvSpPr>
          <p:cNvPr id="15" name="TextBox 14">
            <a:extLst>
              <a:ext uri="{FF2B5EF4-FFF2-40B4-BE49-F238E27FC236}">
                <a16:creationId xmlns:a16="http://schemas.microsoft.com/office/drawing/2014/main" id="{03B707E1-C049-958D-901C-2565009368A6}"/>
              </a:ext>
            </a:extLst>
          </p:cNvPr>
          <p:cNvSpPr txBox="1"/>
          <p:nvPr/>
        </p:nvSpPr>
        <p:spPr>
          <a:xfrm>
            <a:off x="369276" y="6010872"/>
            <a:ext cx="7092263" cy="369332"/>
          </a:xfrm>
          <a:prstGeom prst="rect">
            <a:avLst/>
          </a:prstGeom>
          <a:noFill/>
        </p:spPr>
        <p:txBody>
          <a:bodyPr wrap="none" rtlCol="0">
            <a:spAutoFit/>
          </a:bodyPr>
          <a:lstStyle/>
          <a:p>
            <a:r>
              <a:rPr lang="en-US" dirty="0"/>
              <a:t>You can also add the 2 equations together to get the second derivative</a:t>
            </a:r>
          </a:p>
        </p:txBody>
      </p:sp>
      <p:pic>
        <p:nvPicPr>
          <p:cNvPr id="17" name="Picture 16">
            <a:extLst>
              <a:ext uri="{FF2B5EF4-FFF2-40B4-BE49-F238E27FC236}">
                <a16:creationId xmlns:a16="http://schemas.microsoft.com/office/drawing/2014/main" id="{0222C5F5-6215-26DC-3C82-77182882D140}"/>
              </a:ext>
            </a:extLst>
          </p:cNvPr>
          <p:cNvPicPr>
            <a:picLocks noChangeAspect="1"/>
          </p:cNvPicPr>
          <p:nvPr/>
        </p:nvPicPr>
        <p:blipFill>
          <a:blip r:embed="rId12"/>
          <a:stretch>
            <a:fillRect/>
          </a:stretch>
        </p:blipFill>
        <p:spPr>
          <a:xfrm>
            <a:off x="4104109" y="6467954"/>
            <a:ext cx="4248583" cy="1146857"/>
          </a:xfrm>
          <a:prstGeom prst="rect">
            <a:avLst/>
          </a:prstGeom>
        </p:spPr>
      </p:pic>
      <p:pic>
        <p:nvPicPr>
          <p:cNvPr id="19" name="Picture 18">
            <a:extLst>
              <a:ext uri="{FF2B5EF4-FFF2-40B4-BE49-F238E27FC236}">
                <a16:creationId xmlns:a16="http://schemas.microsoft.com/office/drawing/2014/main" id="{4B141E35-D3EA-6786-A0C3-B01F090AFFDD}"/>
              </a:ext>
            </a:extLst>
          </p:cNvPr>
          <p:cNvPicPr>
            <a:picLocks noChangeAspect="1"/>
          </p:cNvPicPr>
          <p:nvPr/>
        </p:nvPicPr>
        <p:blipFill>
          <a:blip r:embed="rId13"/>
          <a:stretch>
            <a:fillRect/>
          </a:stretch>
        </p:blipFill>
        <p:spPr>
          <a:xfrm>
            <a:off x="2092569" y="7812889"/>
            <a:ext cx="4642338" cy="3336222"/>
          </a:xfrm>
          <a:prstGeom prst="rect">
            <a:avLst/>
          </a:prstGeom>
        </p:spPr>
      </p:pic>
      <p:sp>
        <p:nvSpPr>
          <p:cNvPr id="20" name="TextBox 19">
            <a:extLst>
              <a:ext uri="{FF2B5EF4-FFF2-40B4-BE49-F238E27FC236}">
                <a16:creationId xmlns:a16="http://schemas.microsoft.com/office/drawing/2014/main" id="{7B0ACFCC-A8BE-AEB9-F8AD-07BE49832AE6}"/>
              </a:ext>
            </a:extLst>
          </p:cNvPr>
          <p:cNvSpPr txBox="1"/>
          <p:nvPr/>
        </p:nvSpPr>
        <p:spPr>
          <a:xfrm>
            <a:off x="0" y="11268670"/>
            <a:ext cx="8546123" cy="923330"/>
          </a:xfrm>
          <a:prstGeom prst="rect">
            <a:avLst/>
          </a:prstGeom>
          <a:noFill/>
        </p:spPr>
        <p:txBody>
          <a:bodyPr wrap="square" rtlCol="0">
            <a:spAutoFit/>
          </a:bodyPr>
          <a:lstStyle/>
          <a:p>
            <a:r>
              <a:rPr lang="en-US" dirty="0"/>
              <a:t>The central difference approximation is great and all, but to get it, you must narrow your data by one, because the first and last terms don’t have surrounding data points. So, how can we find approximations for those?</a:t>
            </a:r>
          </a:p>
        </p:txBody>
      </p:sp>
      <p:pic>
        <p:nvPicPr>
          <p:cNvPr id="24" name="Picture 23">
            <a:extLst>
              <a:ext uri="{FF2B5EF4-FFF2-40B4-BE49-F238E27FC236}">
                <a16:creationId xmlns:a16="http://schemas.microsoft.com/office/drawing/2014/main" id="{FC793B41-3932-149B-A6B6-6553355F51C1}"/>
              </a:ext>
            </a:extLst>
          </p:cNvPr>
          <p:cNvPicPr>
            <a:picLocks noChangeAspect="1"/>
          </p:cNvPicPr>
          <p:nvPr/>
        </p:nvPicPr>
        <p:blipFill>
          <a:blip r:embed="rId14"/>
          <a:stretch>
            <a:fillRect/>
          </a:stretch>
        </p:blipFill>
        <p:spPr>
          <a:xfrm>
            <a:off x="527538" y="0"/>
            <a:ext cx="7350369" cy="2467257"/>
          </a:xfrm>
          <a:prstGeom prst="rect">
            <a:avLst/>
          </a:prstGeom>
        </p:spPr>
      </p:pic>
    </p:spTree>
    <p:extLst>
      <p:ext uri="{BB962C8B-B14F-4D97-AF65-F5344CB8AC3E}">
        <p14:creationId xmlns:p14="http://schemas.microsoft.com/office/powerpoint/2010/main" val="2471958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255A58-6F66-0BD6-4E9A-508C049D8324}"/>
              </a:ext>
            </a:extLst>
          </p:cNvPr>
          <p:cNvSpPr txBox="1"/>
          <p:nvPr/>
        </p:nvSpPr>
        <p:spPr>
          <a:xfrm>
            <a:off x="0" y="0"/>
            <a:ext cx="4839338" cy="369332"/>
          </a:xfrm>
          <a:prstGeom prst="rect">
            <a:avLst/>
          </a:prstGeom>
          <a:noFill/>
        </p:spPr>
        <p:txBody>
          <a:bodyPr wrap="none" rtlCol="0">
            <a:spAutoFit/>
          </a:bodyPr>
          <a:lstStyle/>
          <a:p>
            <a:r>
              <a:rPr lang="en-US" dirty="0"/>
              <a:t>Second order terms for forward and backwards</a:t>
            </a:r>
          </a:p>
        </p:txBody>
      </p:sp>
      <p:pic>
        <p:nvPicPr>
          <p:cNvPr id="4" name="Picture 3">
            <a:extLst>
              <a:ext uri="{FF2B5EF4-FFF2-40B4-BE49-F238E27FC236}">
                <a16:creationId xmlns:a16="http://schemas.microsoft.com/office/drawing/2014/main" id="{8BC00931-1C24-7552-70B6-1E6B7AB36452}"/>
              </a:ext>
            </a:extLst>
          </p:cNvPr>
          <p:cNvPicPr>
            <a:picLocks noChangeAspect="1"/>
          </p:cNvPicPr>
          <p:nvPr/>
        </p:nvPicPr>
        <p:blipFill>
          <a:blip r:embed="rId2"/>
          <a:stretch>
            <a:fillRect/>
          </a:stretch>
        </p:blipFill>
        <p:spPr>
          <a:xfrm>
            <a:off x="773723" y="470382"/>
            <a:ext cx="6717323" cy="42253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75305F90-ACD5-3F8B-ABA2-0820C5C383D3}"/>
                  </a:ext>
                </a:extLst>
              </p14:cNvPr>
              <p14:cNvContentPartPr/>
              <p14:nvPr/>
            </p14:nvContentPartPr>
            <p14:xfrm>
              <a:off x="4835935" y="3639462"/>
              <a:ext cx="1042200" cy="914760"/>
            </p14:xfrm>
          </p:contentPart>
        </mc:Choice>
        <mc:Fallback xmlns="">
          <p:pic>
            <p:nvPicPr>
              <p:cNvPr id="6" name="Ink 5">
                <a:extLst>
                  <a:ext uri="{FF2B5EF4-FFF2-40B4-BE49-F238E27FC236}">
                    <a16:creationId xmlns:a16="http://schemas.microsoft.com/office/drawing/2014/main" id="{75305F90-ACD5-3F8B-ABA2-0820C5C383D3}"/>
                  </a:ext>
                </a:extLst>
              </p:cNvPr>
              <p:cNvPicPr/>
              <p:nvPr/>
            </p:nvPicPr>
            <p:blipFill>
              <a:blip r:embed="rId4"/>
              <a:stretch>
                <a:fillRect/>
              </a:stretch>
            </p:blipFill>
            <p:spPr>
              <a:xfrm>
                <a:off x="4829815" y="3633342"/>
                <a:ext cx="1054440" cy="927000"/>
              </a:xfrm>
              <a:prstGeom prst="rect">
                <a:avLst/>
              </a:prstGeom>
            </p:spPr>
          </p:pic>
        </mc:Fallback>
      </mc:AlternateContent>
      <p:sp>
        <p:nvSpPr>
          <p:cNvPr id="7" name="TextBox 6">
            <a:extLst>
              <a:ext uri="{FF2B5EF4-FFF2-40B4-BE49-F238E27FC236}">
                <a16:creationId xmlns:a16="http://schemas.microsoft.com/office/drawing/2014/main" id="{89260CD0-9A2A-6732-1510-02DC69634EAE}"/>
              </a:ext>
            </a:extLst>
          </p:cNvPr>
          <p:cNvSpPr txBox="1"/>
          <p:nvPr/>
        </p:nvSpPr>
        <p:spPr>
          <a:xfrm>
            <a:off x="5081953" y="4325815"/>
            <a:ext cx="667234" cy="369332"/>
          </a:xfrm>
          <a:prstGeom prst="rect">
            <a:avLst/>
          </a:prstGeom>
          <a:noFill/>
        </p:spPr>
        <p:txBody>
          <a:bodyPr wrap="none" rtlCol="0">
            <a:spAutoFit/>
          </a:bodyPr>
          <a:lstStyle/>
          <a:p>
            <a:r>
              <a:rPr lang="en-US" dirty="0"/>
              <a:t>Error</a:t>
            </a:r>
          </a:p>
        </p:txBody>
      </p:sp>
      <p:pic>
        <p:nvPicPr>
          <p:cNvPr id="13" name="Picture 12">
            <a:extLst>
              <a:ext uri="{FF2B5EF4-FFF2-40B4-BE49-F238E27FC236}">
                <a16:creationId xmlns:a16="http://schemas.microsoft.com/office/drawing/2014/main" id="{EF5A595C-ED75-254B-17BA-F737272DE342}"/>
              </a:ext>
            </a:extLst>
          </p:cNvPr>
          <p:cNvPicPr>
            <a:picLocks noChangeAspect="1"/>
          </p:cNvPicPr>
          <p:nvPr/>
        </p:nvPicPr>
        <p:blipFill>
          <a:blip r:embed="rId5"/>
          <a:stretch>
            <a:fillRect/>
          </a:stretch>
        </p:blipFill>
        <p:spPr>
          <a:xfrm>
            <a:off x="0" y="4877126"/>
            <a:ext cx="8686800" cy="4372056"/>
          </a:xfrm>
          <a:prstGeom prst="rect">
            <a:avLst/>
          </a:prstGeom>
        </p:spPr>
      </p:pic>
      <p:sp>
        <p:nvSpPr>
          <p:cNvPr id="14" name="TextBox 13">
            <a:extLst>
              <a:ext uri="{FF2B5EF4-FFF2-40B4-BE49-F238E27FC236}">
                <a16:creationId xmlns:a16="http://schemas.microsoft.com/office/drawing/2014/main" id="{CC533AB7-3D9B-61A4-7BB2-A530174FBE28}"/>
              </a:ext>
            </a:extLst>
          </p:cNvPr>
          <p:cNvSpPr txBox="1"/>
          <p:nvPr/>
        </p:nvSpPr>
        <p:spPr>
          <a:xfrm>
            <a:off x="158262" y="9319846"/>
            <a:ext cx="8264769" cy="646331"/>
          </a:xfrm>
          <a:prstGeom prst="rect">
            <a:avLst/>
          </a:prstGeom>
          <a:noFill/>
        </p:spPr>
        <p:txBody>
          <a:bodyPr wrap="square" rtlCol="0">
            <a:spAutoFit/>
          </a:bodyPr>
          <a:lstStyle/>
          <a:p>
            <a:r>
              <a:rPr lang="en-US" dirty="0"/>
              <a:t>Central difference is good for the middle data points. Forward and backward are good for  the first and last points respectively.</a:t>
            </a:r>
          </a:p>
        </p:txBody>
      </p:sp>
    </p:spTree>
    <p:extLst>
      <p:ext uri="{BB962C8B-B14F-4D97-AF65-F5344CB8AC3E}">
        <p14:creationId xmlns:p14="http://schemas.microsoft.com/office/powerpoint/2010/main" val="311793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7A4A6E-E432-43AA-B763-1DBDB94E7E3B}"/>
              </a:ext>
            </a:extLst>
          </p:cNvPr>
          <p:cNvSpPr txBox="1"/>
          <p:nvPr/>
        </p:nvSpPr>
        <p:spPr>
          <a:xfrm>
            <a:off x="720969" y="0"/>
            <a:ext cx="7050456" cy="369332"/>
          </a:xfrm>
          <a:prstGeom prst="rect">
            <a:avLst/>
          </a:prstGeom>
          <a:noFill/>
        </p:spPr>
        <p:txBody>
          <a:bodyPr wrap="none" rtlCol="0">
            <a:spAutoFit/>
          </a:bodyPr>
          <a:lstStyle/>
          <a:p>
            <a:r>
              <a:rPr lang="en-US" dirty="0"/>
              <a:t>An example for center difference approximation with unequal spacing</a:t>
            </a:r>
          </a:p>
        </p:txBody>
      </p:sp>
      <p:pic>
        <p:nvPicPr>
          <p:cNvPr id="4" name="Picture 3">
            <a:extLst>
              <a:ext uri="{FF2B5EF4-FFF2-40B4-BE49-F238E27FC236}">
                <a16:creationId xmlns:a16="http://schemas.microsoft.com/office/drawing/2014/main" id="{D5B50B24-815E-732C-74B5-36C1599DF346}"/>
              </a:ext>
            </a:extLst>
          </p:cNvPr>
          <p:cNvPicPr>
            <a:picLocks noChangeAspect="1"/>
          </p:cNvPicPr>
          <p:nvPr/>
        </p:nvPicPr>
        <p:blipFill>
          <a:blip r:embed="rId2"/>
          <a:stretch>
            <a:fillRect/>
          </a:stretch>
        </p:blipFill>
        <p:spPr>
          <a:xfrm>
            <a:off x="0" y="434063"/>
            <a:ext cx="8686800" cy="4360366"/>
          </a:xfrm>
          <a:prstGeom prst="rect">
            <a:avLst/>
          </a:prstGeom>
        </p:spPr>
      </p:pic>
      <p:sp>
        <p:nvSpPr>
          <p:cNvPr id="5" name="TextBox 4">
            <a:extLst>
              <a:ext uri="{FF2B5EF4-FFF2-40B4-BE49-F238E27FC236}">
                <a16:creationId xmlns:a16="http://schemas.microsoft.com/office/drawing/2014/main" id="{352A8494-B6FC-FC03-D127-ABF63F3C63BB}"/>
              </a:ext>
            </a:extLst>
          </p:cNvPr>
          <p:cNvSpPr txBox="1"/>
          <p:nvPr/>
        </p:nvSpPr>
        <p:spPr>
          <a:xfrm>
            <a:off x="5363308" y="3165231"/>
            <a:ext cx="2178097" cy="369332"/>
          </a:xfrm>
          <a:prstGeom prst="rect">
            <a:avLst/>
          </a:prstGeom>
          <a:noFill/>
        </p:spPr>
        <p:txBody>
          <a:bodyPr wrap="none" rtlCol="0">
            <a:spAutoFit/>
          </a:bodyPr>
          <a:lstStyle/>
          <a:p>
            <a:r>
              <a:rPr lang="en-US" dirty="0"/>
              <a:t>Cross-outs are error</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084C4B7-1DFE-4D1C-7642-CDEF37DB5753}"/>
                  </a:ext>
                </a:extLst>
              </p14:cNvPr>
              <p14:cNvContentPartPr/>
              <p14:nvPr/>
            </p14:nvContentPartPr>
            <p14:xfrm>
              <a:off x="4833055" y="597822"/>
              <a:ext cx="1005480" cy="691920"/>
            </p14:xfrm>
          </p:contentPart>
        </mc:Choice>
        <mc:Fallback xmlns="">
          <p:pic>
            <p:nvPicPr>
              <p:cNvPr id="6" name="Ink 5">
                <a:extLst>
                  <a:ext uri="{FF2B5EF4-FFF2-40B4-BE49-F238E27FC236}">
                    <a16:creationId xmlns:a16="http://schemas.microsoft.com/office/drawing/2014/main" id="{0084C4B7-1DFE-4D1C-7642-CDEF37DB5753}"/>
                  </a:ext>
                </a:extLst>
              </p:cNvPr>
              <p:cNvPicPr/>
              <p:nvPr/>
            </p:nvPicPr>
            <p:blipFill>
              <a:blip r:embed="rId4"/>
              <a:stretch>
                <a:fillRect/>
              </a:stretch>
            </p:blipFill>
            <p:spPr>
              <a:xfrm>
                <a:off x="4826935" y="591702"/>
                <a:ext cx="1017720" cy="704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070D7C76-6663-486A-DA2B-AE0E6EC3343F}"/>
                  </a:ext>
                </a:extLst>
              </p14:cNvPr>
              <p14:cNvContentPartPr/>
              <p14:nvPr/>
            </p14:nvContentPartPr>
            <p14:xfrm>
              <a:off x="4893175" y="1951422"/>
              <a:ext cx="1490400" cy="752400"/>
            </p14:xfrm>
          </p:contentPart>
        </mc:Choice>
        <mc:Fallback xmlns="">
          <p:pic>
            <p:nvPicPr>
              <p:cNvPr id="7" name="Ink 6">
                <a:extLst>
                  <a:ext uri="{FF2B5EF4-FFF2-40B4-BE49-F238E27FC236}">
                    <a16:creationId xmlns:a16="http://schemas.microsoft.com/office/drawing/2014/main" id="{070D7C76-6663-486A-DA2B-AE0E6EC3343F}"/>
                  </a:ext>
                </a:extLst>
              </p:cNvPr>
              <p:cNvPicPr/>
              <p:nvPr/>
            </p:nvPicPr>
            <p:blipFill>
              <a:blip r:embed="rId6"/>
              <a:stretch>
                <a:fillRect/>
              </a:stretch>
            </p:blipFill>
            <p:spPr>
              <a:xfrm>
                <a:off x="4887055" y="1945302"/>
                <a:ext cx="1502640" cy="764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A5FDCA03-8B7E-815F-4D9D-BE2127DC1CC9}"/>
                  </a:ext>
                </a:extLst>
              </p14:cNvPr>
              <p14:cNvContentPartPr/>
              <p14:nvPr/>
            </p14:nvContentPartPr>
            <p14:xfrm>
              <a:off x="6233815" y="3815862"/>
              <a:ext cx="1925640" cy="1161720"/>
            </p14:xfrm>
          </p:contentPart>
        </mc:Choice>
        <mc:Fallback xmlns="">
          <p:pic>
            <p:nvPicPr>
              <p:cNvPr id="8" name="Ink 7">
                <a:extLst>
                  <a:ext uri="{FF2B5EF4-FFF2-40B4-BE49-F238E27FC236}">
                    <a16:creationId xmlns:a16="http://schemas.microsoft.com/office/drawing/2014/main" id="{A5FDCA03-8B7E-815F-4D9D-BE2127DC1CC9}"/>
                  </a:ext>
                </a:extLst>
              </p:cNvPr>
              <p:cNvPicPr/>
              <p:nvPr/>
            </p:nvPicPr>
            <p:blipFill>
              <a:blip r:embed="rId8"/>
              <a:stretch>
                <a:fillRect/>
              </a:stretch>
            </p:blipFill>
            <p:spPr>
              <a:xfrm>
                <a:off x="6227695" y="3809742"/>
                <a:ext cx="1937880" cy="1173960"/>
              </a:xfrm>
              <a:prstGeom prst="rect">
                <a:avLst/>
              </a:prstGeom>
            </p:spPr>
          </p:pic>
        </mc:Fallback>
      </mc:AlternateContent>
      <p:sp>
        <p:nvSpPr>
          <p:cNvPr id="9" name="TextBox 8">
            <a:extLst>
              <a:ext uri="{FF2B5EF4-FFF2-40B4-BE49-F238E27FC236}">
                <a16:creationId xmlns:a16="http://schemas.microsoft.com/office/drawing/2014/main" id="{B8AB9FCD-7AE9-7A98-BBDF-8EC37E67DC1F}"/>
              </a:ext>
            </a:extLst>
          </p:cNvPr>
          <p:cNvSpPr txBox="1"/>
          <p:nvPr/>
        </p:nvSpPr>
        <p:spPr>
          <a:xfrm>
            <a:off x="0" y="4870938"/>
            <a:ext cx="1894108" cy="769441"/>
          </a:xfrm>
          <a:prstGeom prst="rect">
            <a:avLst/>
          </a:prstGeom>
          <a:noFill/>
        </p:spPr>
        <p:txBody>
          <a:bodyPr wrap="none" rtlCol="0">
            <a:spAutoFit/>
          </a:bodyPr>
          <a:lstStyle/>
          <a:p>
            <a:r>
              <a:rPr lang="en-US" sz="2400" dirty="0"/>
              <a:t>Interpolation</a:t>
            </a:r>
          </a:p>
          <a:p>
            <a:r>
              <a:rPr lang="en-US" sz="2000" dirty="0"/>
              <a:t>Linear</a:t>
            </a:r>
          </a:p>
        </p:txBody>
      </p:sp>
      <p:pic>
        <p:nvPicPr>
          <p:cNvPr id="11" name="Picture 10">
            <a:extLst>
              <a:ext uri="{FF2B5EF4-FFF2-40B4-BE49-F238E27FC236}">
                <a16:creationId xmlns:a16="http://schemas.microsoft.com/office/drawing/2014/main" id="{B3EE1378-F146-F38C-FE5C-7E6A387ECAC0}"/>
              </a:ext>
            </a:extLst>
          </p:cNvPr>
          <p:cNvPicPr>
            <a:picLocks noChangeAspect="1"/>
          </p:cNvPicPr>
          <p:nvPr/>
        </p:nvPicPr>
        <p:blipFill>
          <a:blip r:embed="rId9"/>
          <a:stretch>
            <a:fillRect/>
          </a:stretch>
        </p:blipFill>
        <p:spPr>
          <a:xfrm>
            <a:off x="980605" y="5371999"/>
            <a:ext cx="5525703" cy="1189670"/>
          </a:xfrm>
          <a:prstGeom prst="rect">
            <a:avLst/>
          </a:prstGeom>
        </p:spPr>
      </p:pic>
      <p:sp>
        <p:nvSpPr>
          <p:cNvPr id="12" name="TextBox 11">
            <a:extLst>
              <a:ext uri="{FF2B5EF4-FFF2-40B4-BE49-F238E27FC236}">
                <a16:creationId xmlns:a16="http://schemas.microsoft.com/office/drawing/2014/main" id="{7B8E36B2-DE34-30D4-FBA6-E76248DBB4CA}"/>
              </a:ext>
            </a:extLst>
          </p:cNvPr>
          <p:cNvSpPr txBox="1"/>
          <p:nvPr/>
        </p:nvSpPr>
        <p:spPr>
          <a:xfrm>
            <a:off x="2461847" y="6629400"/>
            <a:ext cx="2400594" cy="369332"/>
          </a:xfrm>
          <a:prstGeom prst="rect">
            <a:avLst/>
          </a:prstGeom>
          <a:noFill/>
        </p:spPr>
        <p:txBody>
          <a:bodyPr wrap="none" rtlCol="0">
            <a:spAutoFit/>
          </a:bodyPr>
          <a:lstStyle/>
          <a:p>
            <a:r>
              <a:rPr lang="en-US" dirty="0"/>
              <a:t>You know it, you love it</a:t>
            </a:r>
          </a:p>
        </p:txBody>
      </p:sp>
      <p:sp>
        <p:nvSpPr>
          <p:cNvPr id="14" name="TextBox 13">
            <a:extLst>
              <a:ext uri="{FF2B5EF4-FFF2-40B4-BE49-F238E27FC236}">
                <a16:creationId xmlns:a16="http://schemas.microsoft.com/office/drawing/2014/main" id="{A0067529-6401-C05D-46DB-28C6768D35A5}"/>
              </a:ext>
            </a:extLst>
          </p:cNvPr>
          <p:cNvSpPr txBox="1"/>
          <p:nvPr/>
        </p:nvSpPr>
        <p:spPr>
          <a:xfrm>
            <a:off x="0" y="6945923"/>
            <a:ext cx="1301261" cy="400110"/>
          </a:xfrm>
          <a:prstGeom prst="rect">
            <a:avLst/>
          </a:prstGeom>
          <a:noFill/>
        </p:spPr>
        <p:txBody>
          <a:bodyPr wrap="square" rtlCol="0">
            <a:spAutoFit/>
          </a:bodyPr>
          <a:lstStyle/>
          <a:p>
            <a:r>
              <a:rPr lang="en-US" sz="2000" dirty="0"/>
              <a:t>Quadratic</a:t>
            </a:r>
          </a:p>
        </p:txBody>
      </p:sp>
      <p:pic>
        <p:nvPicPr>
          <p:cNvPr id="16" name="Picture 15">
            <a:extLst>
              <a:ext uri="{FF2B5EF4-FFF2-40B4-BE49-F238E27FC236}">
                <a16:creationId xmlns:a16="http://schemas.microsoft.com/office/drawing/2014/main" id="{AEB2ACED-4A30-838E-2952-780EF9A1D552}"/>
              </a:ext>
            </a:extLst>
          </p:cNvPr>
          <p:cNvPicPr>
            <a:picLocks noChangeAspect="1"/>
          </p:cNvPicPr>
          <p:nvPr/>
        </p:nvPicPr>
        <p:blipFill>
          <a:blip r:embed="rId10"/>
          <a:stretch>
            <a:fillRect/>
          </a:stretch>
        </p:blipFill>
        <p:spPr>
          <a:xfrm>
            <a:off x="0" y="7489111"/>
            <a:ext cx="5996354" cy="3877002"/>
          </a:xfrm>
          <a:prstGeom prst="rect">
            <a:avLst/>
          </a:prstGeom>
        </p:spPr>
      </p:pic>
      <p:sp>
        <p:nvSpPr>
          <p:cNvPr id="17" name="TextBox 16">
            <a:extLst>
              <a:ext uri="{FF2B5EF4-FFF2-40B4-BE49-F238E27FC236}">
                <a16:creationId xmlns:a16="http://schemas.microsoft.com/office/drawing/2014/main" id="{48CD1953-0A2E-F84E-14C7-E98EAD91F0B6}"/>
              </a:ext>
            </a:extLst>
          </p:cNvPr>
          <p:cNvSpPr txBox="1"/>
          <p:nvPr/>
        </p:nvSpPr>
        <p:spPr>
          <a:xfrm>
            <a:off x="6013939" y="7860323"/>
            <a:ext cx="2672861" cy="2308324"/>
          </a:xfrm>
          <a:prstGeom prst="rect">
            <a:avLst/>
          </a:prstGeom>
          <a:noFill/>
        </p:spPr>
        <p:txBody>
          <a:bodyPr wrap="square" rtlCol="0">
            <a:spAutoFit/>
          </a:bodyPr>
          <a:lstStyle/>
          <a:p>
            <a:pPr marL="285750" indent="-285750">
              <a:buFont typeface="Arial" panose="020B0604020202020204" pitchFamily="34" charset="0"/>
              <a:buChar char="•"/>
            </a:pPr>
            <a:r>
              <a:rPr lang="en-US" dirty="0"/>
              <a:t>Don’t use polynomial approximations greater than 2</a:t>
            </a:r>
            <a:r>
              <a:rPr lang="en-US" baseline="30000" dirty="0"/>
              <a:t>nd</a:t>
            </a:r>
            <a:r>
              <a:rPr lang="en-US" dirty="0"/>
              <a:t> order (what we have here)</a:t>
            </a:r>
          </a:p>
          <a:p>
            <a:pPr marL="285750" indent="-285750">
              <a:buFont typeface="Arial" panose="020B0604020202020204" pitchFamily="34" charset="0"/>
              <a:buChar char="•"/>
            </a:pPr>
            <a:r>
              <a:rPr lang="en-US" dirty="0"/>
              <a:t>Use backslash to find a, b, and c</a:t>
            </a:r>
          </a:p>
          <a:p>
            <a:pPr marL="285750" indent="-285750">
              <a:buFont typeface="Arial" panose="020B0604020202020204" pitchFamily="34" charset="0"/>
              <a:buChar char="•"/>
            </a:pPr>
            <a:r>
              <a:rPr lang="en-US" dirty="0"/>
              <a:t>Generally better than linear interpolation</a:t>
            </a:r>
          </a:p>
        </p:txBody>
      </p:sp>
    </p:spTree>
    <p:extLst>
      <p:ext uri="{BB962C8B-B14F-4D97-AF65-F5344CB8AC3E}">
        <p14:creationId xmlns:p14="http://schemas.microsoft.com/office/powerpoint/2010/main" val="3132705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A53670-E31B-6BF0-2F91-909E73E1038E}"/>
              </a:ext>
            </a:extLst>
          </p:cNvPr>
          <p:cNvSpPr txBox="1"/>
          <p:nvPr/>
        </p:nvSpPr>
        <p:spPr>
          <a:xfrm>
            <a:off x="0" y="0"/>
            <a:ext cx="1853392" cy="400110"/>
          </a:xfrm>
          <a:prstGeom prst="rect">
            <a:avLst/>
          </a:prstGeom>
          <a:noFill/>
        </p:spPr>
        <p:txBody>
          <a:bodyPr wrap="none" rtlCol="0">
            <a:spAutoFit/>
          </a:bodyPr>
          <a:lstStyle/>
          <a:p>
            <a:r>
              <a:rPr lang="en-US" sz="2000" dirty="0"/>
              <a:t>Spline function</a:t>
            </a:r>
          </a:p>
        </p:txBody>
      </p:sp>
      <p:pic>
        <p:nvPicPr>
          <p:cNvPr id="4" name="Picture 3">
            <a:extLst>
              <a:ext uri="{FF2B5EF4-FFF2-40B4-BE49-F238E27FC236}">
                <a16:creationId xmlns:a16="http://schemas.microsoft.com/office/drawing/2014/main" id="{620EC75A-48E0-AB07-0086-DC5602782935}"/>
              </a:ext>
            </a:extLst>
          </p:cNvPr>
          <p:cNvPicPr>
            <a:picLocks noChangeAspect="1"/>
          </p:cNvPicPr>
          <p:nvPr/>
        </p:nvPicPr>
        <p:blipFill>
          <a:blip r:embed="rId2"/>
          <a:stretch>
            <a:fillRect/>
          </a:stretch>
        </p:blipFill>
        <p:spPr>
          <a:xfrm>
            <a:off x="885407" y="1834364"/>
            <a:ext cx="3429419" cy="2438698"/>
          </a:xfrm>
          <a:prstGeom prst="rect">
            <a:avLst/>
          </a:prstGeom>
        </p:spPr>
      </p:pic>
      <p:pic>
        <p:nvPicPr>
          <p:cNvPr id="6" name="Picture 5">
            <a:extLst>
              <a:ext uri="{FF2B5EF4-FFF2-40B4-BE49-F238E27FC236}">
                <a16:creationId xmlns:a16="http://schemas.microsoft.com/office/drawing/2014/main" id="{99B3A7FC-2788-09A5-46FF-2B84C1C2D4D3}"/>
              </a:ext>
            </a:extLst>
          </p:cNvPr>
          <p:cNvPicPr>
            <a:picLocks noChangeAspect="1"/>
          </p:cNvPicPr>
          <p:nvPr/>
        </p:nvPicPr>
        <p:blipFill>
          <a:blip r:embed="rId3"/>
          <a:stretch>
            <a:fillRect/>
          </a:stretch>
        </p:blipFill>
        <p:spPr>
          <a:xfrm>
            <a:off x="4290646" y="1899513"/>
            <a:ext cx="3294424" cy="2351169"/>
          </a:xfrm>
          <a:prstGeom prst="rect">
            <a:avLst/>
          </a:prstGeom>
        </p:spPr>
      </p:pic>
      <p:pic>
        <p:nvPicPr>
          <p:cNvPr id="7" name="Picture 6">
            <a:extLst>
              <a:ext uri="{FF2B5EF4-FFF2-40B4-BE49-F238E27FC236}">
                <a16:creationId xmlns:a16="http://schemas.microsoft.com/office/drawing/2014/main" id="{6DAC4CBC-4EB1-4614-C7AD-E77E8D7FFB78}"/>
              </a:ext>
            </a:extLst>
          </p:cNvPr>
          <p:cNvPicPr>
            <a:picLocks noChangeAspect="1"/>
          </p:cNvPicPr>
          <p:nvPr/>
        </p:nvPicPr>
        <p:blipFill>
          <a:blip r:embed="rId4"/>
          <a:stretch>
            <a:fillRect/>
          </a:stretch>
        </p:blipFill>
        <p:spPr>
          <a:xfrm>
            <a:off x="2549769" y="0"/>
            <a:ext cx="3446584" cy="1938703"/>
          </a:xfrm>
          <a:prstGeom prst="rect">
            <a:avLst/>
          </a:prstGeom>
        </p:spPr>
      </p:pic>
      <p:sp>
        <p:nvSpPr>
          <p:cNvPr id="8" name="TextBox 7">
            <a:extLst>
              <a:ext uri="{FF2B5EF4-FFF2-40B4-BE49-F238E27FC236}">
                <a16:creationId xmlns:a16="http://schemas.microsoft.com/office/drawing/2014/main" id="{C522AFB3-241D-CECC-9E60-F4D8F2AF5CB5}"/>
              </a:ext>
            </a:extLst>
          </p:cNvPr>
          <p:cNvSpPr txBox="1"/>
          <p:nvPr/>
        </p:nvSpPr>
        <p:spPr>
          <a:xfrm>
            <a:off x="1934308" y="4273061"/>
            <a:ext cx="4457952" cy="369332"/>
          </a:xfrm>
          <a:prstGeom prst="rect">
            <a:avLst/>
          </a:prstGeom>
          <a:noFill/>
        </p:spPr>
        <p:txBody>
          <a:bodyPr wrap="none" rtlCol="0">
            <a:spAutoFit/>
          </a:bodyPr>
          <a:lstStyle/>
          <a:p>
            <a:r>
              <a:rPr lang="en-US" dirty="0"/>
              <a:t>Using 3</a:t>
            </a:r>
            <a:r>
              <a:rPr lang="en-US" baseline="30000" dirty="0"/>
              <a:t>rd</a:t>
            </a:r>
            <a:r>
              <a:rPr lang="en-US" dirty="0"/>
              <a:t> order quadratic vs Spline function</a:t>
            </a:r>
          </a:p>
        </p:txBody>
      </p:sp>
      <p:sp>
        <p:nvSpPr>
          <p:cNvPr id="9" name="TextBox 8">
            <a:extLst>
              <a:ext uri="{FF2B5EF4-FFF2-40B4-BE49-F238E27FC236}">
                <a16:creationId xmlns:a16="http://schemas.microsoft.com/office/drawing/2014/main" id="{5603604F-0646-C229-84FC-7B15A00A8F25}"/>
              </a:ext>
            </a:extLst>
          </p:cNvPr>
          <p:cNvSpPr txBox="1"/>
          <p:nvPr/>
        </p:nvSpPr>
        <p:spPr>
          <a:xfrm>
            <a:off x="0" y="4783015"/>
            <a:ext cx="6907084" cy="2031325"/>
          </a:xfrm>
          <a:prstGeom prst="rect">
            <a:avLst/>
          </a:prstGeom>
          <a:noFill/>
        </p:spPr>
        <p:txBody>
          <a:bodyPr wrap="none" rtlCol="0">
            <a:spAutoFit/>
          </a:bodyPr>
          <a:lstStyle/>
          <a:p>
            <a:r>
              <a:rPr lang="en-US" dirty="0"/>
              <a:t>How it works – Quadratic Spline</a:t>
            </a:r>
          </a:p>
          <a:p>
            <a:pPr marL="285750" indent="-285750">
              <a:buFont typeface="Arial" panose="020B0604020202020204" pitchFamily="34" charset="0"/>
              <a:buChar char="•"/>
            </a:pPr>
            <a:r>
              <a:rPr lang="en-US" dirty="0"/>
              <a:t>Spline passes through each data point</a:t>
            </a:r>
          </a:p>
          <a:p>
            <a:pPr marL="285750" indent="-285750">
              <a:buFont typeface="Arial" panose="020B0604020202020204" pitchFamily="34" charset="0"/>
              <a:buChar char="•"/>
            </a:pPr>
            <a:r>
              <a:rPr lang="en-US" dirty="0"/>
              <a:t>Each segment between data points has its own cubic function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first derivatives of the spline must be equal upon intersection</a:t>
            </a:r>
          </a:p>
          <a:p>
            <a:pPr marL="285750" indent="-285750">
              <a:buFont typeface="Arial" panose="020B0604020202020204" pitchFamily="34" charset="0"/>
              <a:buChar char="•"/>
            </a:pPr>
            <a:r>
              <a:rPr lang="en-US" dirty="0"/>
              <a:t>The first spline is linear</a:t>
            </a:r>
          </a:p>
        </p:txBody>
      </p:sp>
      <p:pic>
        <p:nvPicPr>
          <p:cNvPr id="11" name="Picture 10">
            <a:extLst>
              <a:ext uri="{FF2B5EF4-FFF2-40B4-BE49-F238E27FC236}">
                <a16:creationId xmlns:a16="http://schemas.microsoft.com/office/drawing/2014/main" id="{34AD9E4C-139E-7B0E-6C5F-8F75F93B2EB7}"/>
              </a:ext>
            </a:extLst>
          </p:cNvPr>
          <p:cNvPicPr>
            <a:picLocks noChangeAspect="1"/>
          </p:cNvPicPr>
          <p:nvPr/>
        </p:nvPicPr>
        <p:blipFill>
          <a:blip r:embed="rId5"/>
          <a:stretch>
            <a:fillRect/>
          </a:stretch>
        </p:blipFill>
        <p:spPr>
          <a:xfrm>
            <a:off x="1475807" y="5726690"/>
            <a:ext cx="2886478" cy="457264"/>
          </a:xfrm>
          <a:prstGeom prst="rect">
            <a:avLst/>
          </a:prstGeom>
        </p:spPr>
      </p:pic>
      <p:sp>
        <p:nvSpPr>
          <p:cNvPr id="12" name="TextBox 11">
            <a:extLst>
              <a:ext uri="{FF2B5EF4-FFF2-40B4-BE49-F238E27FC236}">
                <a16:creationId xmlns:a16="http://schemas.microsoft.com/office/drawing/2014/main" id="{81BC1094-6241-446A-D196-EDD59E47BC8B}"/>
              </a:ext>
            </a:extLst>
          </p:cNvPr>
          <p:cNvSpPr txBox="1"/>
          <p:nvPr/>
        </p:nvSpPr>
        <p:spPr>
          <a:xfrm>
            <a:off x="0" y="6822830"/>
            <a:ext cx="8686800" cy="3693319"/>
          </a:xfrm>
          <a:prstGeom prst="rect">
            <a:avLst/>
          </a:prstGeom>
          <a:noFill/>
        </p:spPr>
        <p:txBody>
          <a:bodyPr wrap="square" rtlCol="0">
            <a:spAutoFit/>
          </a:bodyPr>
          <a:lstStyle/>
          <a:p>
            <a:r>
              <a:rPr lang="en-US" dirty="0"/>
              <a:t>How to make the equations</a:t>
            </a:r>
          </a:p>
          <a:p>
            <a:pPr marL="285750" indent="-285750">
              <a:buFont typeface="Arial" panose="020B0604020202020204" pitchFamily="34" charset="0"/>
              <a:buChar char="•"/>
            </a:pPr>
            <a:r>
              <a:rPr lang="en-US" dirty="0"/>
              <a:t>For N + 1 points, there are N segments. Each segment has 3 unknown variables, so there are 3N unknowns and you need 3N equations</a:t>
            </a:r>
          </a:p>
          <a:p>
            <a:pPr marL="285750" indent="-285750">
              <a:buFont typeface="Arial" panose="020B0604020202020204" pitchFamily="34" charset="0"/>
              <a:buChar char="•"/>
            </a:pPr>
            <a:r>
              <a:rPr lang="en-US" dirty="0"/>
              <a:t>2N equations come from the boundaries of the functions, where the equation equals the data point</a:t>
            </a:r>
          </a:p>
          <a:p>
            <a:pPr marL="285750" indent="-285750">
              <a:buFont typeface="Arial" panose="020B0604020202020204" pitchFamily="34" charset="0"/>
              <a:buChar char="•"/>
            </a:pPr>
            <a:r>
              <a:rPr lang="en-US" dirty="0"/>
              <a:t>N – 1 data points come from setting the 1</a:t>
            </a:r>
            <a:r>
              <a:rPr lang="en-US" baseline="30000" dirty="0"/>
              <a:t>st</a:t>
            </a:r>
            <a:r>
              <a:rPr lang="en-US" dirty="0"/>
              <a:t> derivatives equal</a:t>
            </a:r>
          </a:p>
          <a:p>
            <a:pPr marL="285750" indent="-285750">
              <a:buFont typeface="Arial" panose="020B0604020202020204" pitchFamily="34" charset="0"/>
              <a:buChar char="•"/>
            </a:pPr>
            <a:r>
              <a:rPr lang="en-US" dirty="0"/>
              <a:t>1 equation comes from setting the coefficient in the first equation associated with the quadratic polynomial equal to 0</a:t>
            </a:r>
          </a:p>
          <a:p>
            <a:pPr marL="285750" indent="-285750">
              <a:buFont typeface="Arial" panose="020B0604020202020204" pitchFamily="34" charset="0"/>
              <a:buChar char="•"/>
            </a:pPr>
            <a:r>
              <a:rPr lang="en-US" dirty="0"/>
              <a:t>Use \ to find your coefficients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 can also use this for differentiation and integration. The answers you get from the spline function are probably more accurate than the finite differences </a:t>
            </a:r>
            <a:r>
              <a:rPr lang="en-US"/>
              <a:t>before this </a:t>
            </a:r>
            <a:r>
              <a:rPr lang="en-US" dirty="0"/>
              <a:t>and integral approximations later in </a:t>
            </a:r>
            <a:r>
              <a:rPr lang="en-US"/>
              <a:t>the chapter.</a:t>
            </a:r>
            <a:endParaRPr lang="en-US" dirty="0"/>
          </a:p>
        </p:txBody>
      </p:sp>
    </p:spTree>
    <p:extLst>
      <p:ext uri="{BB962C8B-B14F-4D97-AF65-F5344CB8AC3E}">
        <p14:creationId xmlns:p14="http://schemas.microsoft.com/office/powerpoint/2010/main" val="2991243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6789CF-0B7B-1374-7F7B-9A5068C2F2F0}"/>
              </a:ext>
            </a:extLst>
          </p:cNvPr>
          <p:cNvSpPr txBox="1"/>
          <p:nvPr/>
        </p:nvSpPr>
        <p:spPr>
          <a:xfrm>
            <a:off x="0" y="0"/>
            <a:ext cx="8686800" cy="1231106"/>
          </a:xfrm>
          <a:prstGeom prst="rect">
            <a:avLst/>
          </a:prstGeom>
          <a:noFill/>
        </p:spPr>
        <p:txBody>
          <a:bodyPr wrap="square" rtlCol="0">
            <a:spAutoFit/>
          </a:bodyPr>
          <a:lstStyle/>
          <a:p>
            <a:r>
              <a:rPr lang="en-US" sz="2000" dirty="0"/>
              <a:t>Cubic Spline</a:t>
            </a:r>
          </a:p>
          <a:p>
            <a:pPr marL="285750" indent="-285750">
              <a:buFont typeface="Arial" panose="020B0604020202020204" pitchFamily="34" charset="0"/>
              <a:buChar char="•"/>
            </a:pPr>
            <a:r>
              <a:rPr lang="en-US" dirty="0"/>
              <a:t>This method is more common, since we already have quadratic interpolations, which does similar things to the spline function on the previous page</a:t>
            </a:r>
          </a:p>
          <a:p>
            <a:pPr marL="285750"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96D71DE4-04D7-E698-2EB8-3D541BA82167}"/>
              </a:ext>
            </a:extLst>
          </p:cNvPr>
          <p:cNvSpPr txBox="1"/>
          <p:nvPr/>
        </p:nvSpPr>
        <p:spPr>
          <a:xfrm>
            <a:off x="0" y="1055076"/>
            <a:ext cx="8686800" cy="1477328"/>
          </a:xfrm>
          <a:prstGeom prst="rect">
            <a:avLst/>
          </a:prstGeom>
          <a:noFill/>
        </p:spPr>
        <p:txBody>
          <a:bodyPr wrap="square" rtlCol="0">
            <a:spAutoFit/>
          </a:bodyPr>
          <a:lstStyle/>
          <a:p>
            <a:r>
              <a:rPr lang="en-US" dirty="0"/>
              <a:t>How it Works:</a:t>
            </a:r>
          </a:p>
          <a:p>
            <a:pPr marL="285750" indent="-285750">
              <a:buFont typeface="Arial" panose="020B0604020202020204" pitchFamily="34" charset="0"/>
              <a:buChar char="•"/>
            </a:pPr>
            <a:r>
              <a:rPr lang="en-US" dirty="0"/>
              <a:t>Approximation passes through all data points</a:t>
            </a:r>
          </a:p>
          <a:p>
            <a:pPr marL="285750" indent="-285750">
              <a:buFont typeface="Arial" panose="020B0604020202020204" pitchFamily="34" charset="0"/>
              <a:buChar char="•"/>
            </a:pPr>
            <a:r>
              <a:rPr lang="en-US" dirty="0"/>
              <a:t>Each segment has its own cubic equation</a:t>
            </a:r>
          </a:p>
          <a:p>
            <a:pPr marL="285750" indent="-285750">
              <a:buFont typeface="Arial" panose="020B0604020202020204" pitchFamily="34" charset="0"/>
              <a:buChar char="•"/>
            </a:pPr>
            <a:r>
              <a:rPr lang="en-US" dirty="0"/>
              <a:t>The first and second derivatives a must be equal upon intersection</a:t>
            </a:r>
          </a:p>
          <a:p>
            <a:pPr marL="285750" indent="-285750">
              <a:buFont typeface="Arial" panose="020B0604020202020204" pitchFamily="34" charset="0"/>
              <a:buChar char="•"/>
            </a:pPr>
            <a:r>
              <a:rPr lang="en-US" dirty="0"/>
              <a:t>The second derivative is zero at both points</a:t>
            </a:r>
          </a:p>
        </p:txBody>
      </p:sp>
      <p:pic>
        <p:nvPicPr>
          <p:cNvPr id="6" name="Picture 5">
            <a:extLst>
              <a:ext uri="{FF2B5EF4-FFF2-40B4-BE49-F238E27FC236}">
                <a16:creationId xmlns:a16="http://schemas.microsoft.com/office/drawing/2014/main" id="{E2680690-78CA-B966-0D57-709EAAF4D354}"/>
              </a:ext>
            </a:extLst>
          </p:cNvPr>
          <p:cNvPicPr>
            <a:picLocks noChangeAspect="1"/>
          </p:cNvPicPr>
          <p:nvPr/>
        </p:nvPicPr>
        <p:blipFill>
          <a:blip r:embed="rId2"/>
          <a:stretch>
            <a:fillRect/>
          </a:stretch>
        </p:blipFill>
        <p:spPr>
          <a:xfrm>
            <a:off x="1376213" y="2468423"/>
            <a:ext cx="5159972" cy="3826869"/>
          </a:xfrm>
          <a:prstGeom prst="rect">
            <a:avLst/>
          </a:prstGeom>
        </p:spPr>
      </p:pic>
      <p:pic>
        <p:nvPicPr>
          <p:cNvPr id="8" name="Picture 7">
            <a:extLst>
              <a:ext uri="{FF2B5EF4-FFF2-40B4-BE49-F238E27FC236}">
                <a16:creationId xmlns:a16="http://schemas.microsoft.com/office/drawing/2014/main" id="{B1A3BD46-BD47-340C-309A-A9EECDEEBE47}"/>
              </a:ext>
            </a:extLst>
          </p:cNvPr>
          <p:cNvPicPr>
            <a:picLocks noChangeAspect="1"/>
          </p:cNvPicPr>
          <p:nvPr/>
        </p:nvPicPr>
        <p:blipFill>
          <a:blip r:embed="rId3"/>
          <a:stretch>
            <a:fillRect/>
          </a:stretch>
        </p:blipFill>
        <p:spPr>
          <a:xfrm>
            <a:off x="1445536" y="6298111"/>
            <a:ext cx="5083939" cy="1316027"/>
          </a:xfrm>
          <a:prstGeom prst="rect">
            <a:avLst/>
          </a:prstGeom>
        </p:spPr>
      </p:pic>
      <p:sp>
        <p:nvSpPr>
          <p:cNvPr id="9" name="TextBox 8">
            <a:extLst>
              <a:ext uri="{FF2B5EF4-FFF2-40B4-BE49-F238E27FC236}">
                <a16:creationId xmlns:a16="http://schemas.microsoft.com/office/drawing/2014/main" id="{3F1CB2C8-9582-D323-5910-6B718583EDB9}"/>
              </a:ext>
            </a:extLst>
          </p:cNvPr>
          <p:cNvSpPr txBox="1"/>
          <p:nvPr/>
        </p:nvSpPr>
        <p:spPr>
          <a:xfrm>
            <a:off x="1" y="7895492"/>
            <a:ext cx="8686800" cy="2308324"/>
          </a:xfrm>
          <a:prstGeom prst="rect">
            <a:avLst/>
          </a:prstGeom>
          <a:noFill/>
        </p:spPr>
        <p:txBody>
          <a:bodyPr wrap="square" rtlCol="0">
            <a:spAutoFit/>
          </a:bodyPr>
          <a:lstStyle/>
          <a:p>
            <a:r>
              <a:rPr lang="en-US" dirty="0"/>
              <a:t>spline function</a:t>
            </a:r>
          </a:p>
          <a:p>
            <a:pPr marL="285750" indent="-285750">
              <a:buFont typeface="Arial" panose="020B0604020202020204" pitchFamily="34" charset="0"/>
              <a:buChar char="•"/>
            </a:pPr>
            <a:r>
              <a:rPr lang="en-US" dirty="0"/>
              <a:t>fv = spline(xd, fd, xv)</a:t>
            </a:r>
          </a:p>
          <a:p>
            <a:pPr marL="742950" lvl="1" indent="-285750">
              <a:buFont typeface="Arial" panose="020B0604020202020204" pitchFamily="34" charset="0"/>
              <a:buChar char="•"/>
            </a:pPr>
            <a:r>
              <a:rPr lang="en-US" dirty="0"/>
              <a:t>fv is the interpolated values based on xv (vector or number)</a:t>
            </a:r>
          </a:p>
          <a:p>
            <a:pPr marL="742950" lvl="1" indent="-285750">
              <a:buFont typeface="Arial" panose="020B0604020202020204" pitchFamily="34" charset="0"/>
              <a:buChar char="•"/>
            </a:pPr>
            <a:r>
              <a:rPr lang="en-US" dirty="0"/>
              <a:t>xd are the x values</a:t>
            </a:r>
          </a:p>
          <a:p>
            <a:pPr marL="742950" lvl="1" indent="-285750">
              <a:buFont typeface="Arial" panose="020B0604020202020204" pitchFamily="34" charset="0"/>
              <a:buChar char="•"/>
            </a:pPr>
            <a:r>
              <a:rPr lang="en-US" dirty="0"/>
              <a:t>fd are the f(x) values</a:t>
            </a:r>
          </a:p>
          <a:p>
            <a:pPr marL="742950" lvl="1" indent="-285750">
              <a:buFont typeface="Arial" panose="020B0604020202020204" pitchFamily="34" charset="0"/>
              <a:buChar char="•"/>
            </a:pPr>
            <a:r>
              <a:rPr lang="en-US" dirty="0"/>
              <a:t>xv are the values for interpolation (vector or number)</a:t>
            </a:r>
          </a:p>
          <a:p>
            <a:pPr marL="742950" lvl="1" indent="-285750">
              <a:buFont typeface="Arial" panose="020B0604020202020204" pitchFamily="34" charset="0"/>
              <a:buChar char="•"/>
            </a:pPr>
            <a:r>
              <a:rPr lang="en-US" dirty="0"/>
              <a:t>If you don’t pass in interpolation values, you will get back details about the functions</a:t>
            </a:r>
          </a:p>
        </p:txBody>
      </p:sp>
    </p:spTree>
    <p:extLst>
      <p:ext uri="{BB962C8B-B14F-4D97-AF65-F5344CB8AC3E}">
        <p14:creationId xmlns:p14="http://schemas.microsoft.com/office/powerpoint/2010/main" val="3254690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711A42-3F18-C5FE-6D3A-5D4601F58190}"/>
              </a:ext>
            </a:extLst>
          </p:cNvPr>
          <p:cNvSpPr txBox="1"/>
          <p:nvPr/>
        </p:nvSpPr>
        <p:spPr>
          <a:xfrm>
            <a:off x="0" y="0"/>
            <a:ext cx="1447897" cy="677108"/>
          </a:xfrm>
          <a:prstGeom prst="rect">
            <a:avLst/>
          </a:prstGeom>
          <a:noFill/>
        </p:spPr>
        <p:txBody>
          <a:bodyPr wrap="none" rtlCol="0">
            <a:spAutoFit/>
          </a:bodyPr>
          <a:lstStyle/>
          <a:p>
            <a:r>
              <a:rPr lang="en-US" sz="2000" dirty="0"/>
              <a:t>Integration:</a:t>
            </a:r>
          </a:p>
          <a:p>
            <a:r>
              <a:rPr lang="en-US" dirty="0"/>
              <a:t>Trapezoids</a:t>
            </a:r>
            <a:endParaRPr lang="en-US" sz="1600" dirty="0"/>
          </a:p>
        </p:txBody>
      </p:sp>
      <p:pic>
        <p:nvPicPr>
          <p:cNvPr id="4" name="Picture 3">
            <a:extLst>
              <a:ext uri="{FF2B5EF4-FFF2-40B4-BE49-F238E27FC236}">
                <a16:creationId xmlns:a16="http://schemas.microsoft.com/office/drawing/2014/main" id="{B29C6758-8215-2C3C-1F11-C2BA8DEE1ADB}"/>
              </a:ext>
            </a:extLst>
          </p:cNvPr>
          <p:cNvPicPr>
            <a:picLocks noChangeAspect="1"/>
          </p:cNvPicPr>
          <p:nvPr/>
        </p:nvPicPr>
        <p:blipFill>
          <a:blip r:embed="rId2"/>
          <a:stretch>
            <a:fillRect/>
          </a:stretch>
        </p:blipFill>
        <p:spPr>
          <a:xfrm>
            <a:off x="1659469" y="152401"/>
            <a:ext cx="4318000" cy="3889172"/>
          </a:xfrm>
          <a:prstGeom prst="rect">
            <a:avLst/>
          </a:prstGeom>
        </p:spPr>
      </p:pic>
      <p:pic>
        <p:nvPicPr>
          <p:cNvPr id="6" name="Picture 5">
            <a:extLst>
              <a:ext uri="{FF2B5EF4-FFF2-40B4-BE49-F238E27FC236}">
                <a16:creationId xmlns:a16="http://schemas.microsoft.com/office/drawing/2014/main" id="{04184C48-A001-1F10-37D5-E70411FCA219}"/>
              </a:ext>
            </a:extLst>
          </p:cNvPr>
          <p:cNvPicPr>
            <a:picLocks noChangeAspect="1"/>
          </p:cNvPicPr>
          <p:nvPr/>
        </p:nvPicPr>
        <p:blipFill>
          <a:blip r:embed="rId3"/>
          <a:stretch>
            <a:fillRect/>
          </a:stretch>
        </p:blipFill>
        <p:spPr>
          <a:xfrm>
            <a:off x="6418665" y="424319"/>
            <a:ext cx="1810003" cy="1047896"/>
          </a:xfrm>
          <a:prstGeom prst="rect">
            <a:avLst/>
          </a:prstGeom>
        </p:spPr>
      </p:pic>
      <p:sp>
        <p:nvSpPr>
          <p:cNvPr id="7" name="TextBox 6">
            <a:extLst>
              <a:ext uri="{FF2B5EF4-FFF2-40B4-BE49-F238E27FC236}">
                <a16:creationId xmlns:a16="http://schemas.microsoft.com/office/drawing/2014/main" id="{75235ADD-5222-D906-A0CF-9F3DA635FADE}"/>
              </a:ext>
            </a:extLst>
          </p:cNvPr>
          <p:cNvSpPr txBox="1"/>
          <p:nvPr/>
        </p:nvSpPr>
        <p:spPr>
          <a:xfrm>
            <a:off x="5990997" y="1693333"/>
            <a:ext cx="2695803" cy="1477328"/>
          </a:xfrm>
          <a:prstGeom prst="rect">
            <a:avLst/>
          </a:prstGeom>
          <a:noFill/>
        </p:spPr>
        <p:txBody>
          <a:bodyPr wrap="none" rtlCol="0">
            <a:spAutoFit/>
          </a:bodyPr>
          <a:lstStyle/>
          <a:p>
            <a:r>
              <a:rPr lang="en-US" dirty="0"/>
              <a:t>MATLAB function:</a:t>
            </a:r>
          </a:p>
          <a:p>
            <a:r>
              <a:rPr lang="en-US" dirty="0"/>
              <a:t>A  = trapz(x, f)</a:t>
            </a:r>
          </a:p>
          <a:p>
            <a:pPr marL="285750" indent="-285750">
              <a:buFont typeface="Arial" panose="020B0604020202020204" pitchFamily="34" charset="0"/>
              <a:buChar char="•"/>
            </a:pPr>
            <a:r>
              <a:rPr lang="en-US" dirty="0"/>
              <a:t>A is the integral</a:t>
            </a:r>
          </a:p>
          <a:p>
            <a:pPr marL="285750" indent="-285750">
              <a:buFont typeface="Arial" panose="020B0604020202020204" pitchFamily="34" charset="0"/>
              <a:buChar char="•"/>
            </a:pPr>
            <a:r>
              <a:rPr lang="en-US" dirty="0"/>
              <a:t>x is the x values</a:t>
            </a:r>
          </a:p>
          <a:p>
            <a:pPr marL="285750" indent="-285750">
              <a:buFont typeface="Arial" panose="020B0604020202020204" pitchFamily="34" charset="0"/>
              <a:buChar char="•"/>
            </a:pPr>
            <a:r>
              <a:rPr lang="en-US" dirty="0"/>
              <a:t>f is the function values</a:t>
            </a:r>
          </a:p>
        </p:txBody>
      </p:sp>
      <p:sp>
        <p:nvSpPr>
          <p:cNvPr id="9" name="TextBox 8">
            <a:extLst>
              <a:ext uri="{FF2B5EF4-FFF2-40B4-BE49-F238E27FC236}">
                <a16:creationId xmlns:a16="http://schemas.microsoft.com/office/drawing/2014/main" id="{4BB0771C-CF0D-5FD4-4196-A5B6D3751C67}"/>
              </a:ext>
            </a:extLst>
          </p:cNvPr>
          <p:cNvSpPr txBox="1"/>
          <p:nvPr/>
        </p:nvSpPr>
        <p:spPr>
          <a:xfrm>
            <a:off x="0" y="4080934"/>
            <a:ext cx="7693453" cy="1200329"/>
          </a:xfrm>
          <a:prstGeom prst="rect">
            <a:avLst/>
          </a:prstGeom>
          <a:noFill/>
        </p:spPr>
        <p:txBody>
          <a:bodyPr wrap="none" rtlCol="0">
            <a:spAutoFit/>
          </a:bodyPr>
          <a:lstStyle/>
          <a:p>
            <a:r>
              <a:rPr lang="en-US" dirty="0"/>
              <a:t>Simpson’s Rule</a:t>
            </a:r>
          </a:p>
          <a:p>
            <a:pPr marL="285750" indent="-285750">
              <a:buFont typeface="Arial" panose="020B0604020202020204" pitchFamily="34" charset="0"/>
              <a:buChar char="•"/>
            </a:pPr>
            <a:r>
              <a:rPr lang="en-US" dirty="0"/>
              <a:t>Quadratic interpolation, then integrate</a:t>
            </a:r>
          </a:p>
          <a:p>
            <a:pPr marL="285750" indent="-285750">
              <a:buFont typeface="Arial" panose="020B0604020202020204" pitchFamily="34" charset="0"/>
              <a:buChar char="•"/>
            </a:pPr>
            <a:r>
              <a:rPr lang="en-US" dirty="0"/>
              <a:t>Requires an odd number of equally spaced data</a:t>
            </a:r>
          </a:p>
          <a:p>
            <a:pPr marL="285750" indent="-285750">
              <a:buFont typeface="Arial" panose="020B0604020202020204" pitchFamily="34" charset="0"/>
              <a:buChar char="•"/>
            </a:pPr>
            <a:r>
              <a:rPr lang="en-US" dirty="0"/>
              <a:t>More accurate than the trapezoids, but harder to apply due to restrictions</a:t>
            </a:r>
          </a:p>
        </p:txBody>
      </p:sp>
      <p:pic>
        <p:nvPicPr>
          <p:cNvPr id="11" name="Picture 10">
            <a:extLst>
              <a:ext uri="{FF2B5EF4-FFF2-40B4-BE49-F238E27FC236}">
                <a16:creationId xmlns:a16="http://schemas.microsoft.com/office/drawing/2014/main" id="{B8F10A9C-D690-93FB-7B35-F3764CCBB6DF}"/>
              </a:ext>
            </a:extLst>
          </p:cNvPr>
          <p:cNvPicPr>
            <a:picLocks noChangeAspect="1"/>
          </p:cNvPicPr>
          <p:nvPr/>
        </p:nvPicPr>
        <p:blipFill>
          <a:blip r:embed="rId4"/>
          <a:stretch>
            <a:fillRect/>
          </a:stretch>
        </p:blipFill>
        <p:spPr>
          <a:xfrm>
            <a:off x="1930399" y="5596817"/>
            <a:ext cx="4639733" cy="4103991"/>
          </a:xfrm>
          <a:prstGeom prst="rect">
            <a:avLst/>
          </a:prstGeom>
        </p:spPr>
      </p:pic>
      <p:sp>
        <p:nvSpPr>
          <p:cNvPr id="12" name="TextBox 11">
            <a:extLst>
              <a:ext uri="{FF2B5EF4-FFF2-40B4-BE49-F238E27FC236}">
                <a16:creationId xmlns:a16="http://schemas.microsoft.com/office/drawing/2014/main" id="{24B5BCB4-5823-49E3-3EF4-88A66F8B5212}"/>
              </a:ext>
            </a:extLst>
          </p:cNvPr>
          <p:cNvSpPr txBox="1"/>
          <p:nvPr/>
        </p:nvSpPr>
        <p:spPr>
          <a:xfrm>
            <a:off x="2506133" y="5317066"/>
            <a:ext cx="3300519" cy="369332"/>
          </a:xfrm>
          <a:prstGeom prst="rect">
            <a:avLst/>
          </a:prstGeom>
          <a:noFill/>
        </p:spPr>
        <p:txBody>
          <a:bodyPr wrap="none" rtlCol="0">
            <a:spAutoFit/>
          </a:bodyPr>
          <a:lstStyle/>
          <a:p>
            <a:r>
              <a:rPr lang="en-US" dirty="0"/>
              <a:t>Simpson’s rule for 3 data points</a:t>
            </a:r>
          </a:p>
        </p:txBody>
      </p:sp>
      <p:pic>
        <p:nvPicPr>
          <p:cNvPr id="14" name="Picture 13">
            <a:extLst>
              <a:ext uri="{FF2B5EF4-FFF2-40B4-BE49-F238E27FC236}">
                <a16:creationId xmlns:a16="http://schemas.microsoft.com/office/drawing/2014/main" id="{2CB01F7D-0757-F79D-B593-FF51AD424819}"/>
              </a:ext>
            </a:extLst>
          </p:cNvPr>
          <p:cNvPicPr>
            <a:picLocks noChangeAspect="1"/>
          </p:cNvPicPr>
          <p:nvPr/>
        </p:nvPicPr>
        <p:blipFill>
          <a:blip r:embed="rId5"/>
          <a:stretch>
            <a:fillRect/>
          </a:stretch>
        </p:blipFill>
        <p:spPr>
          <a:xfrm>
            <a:off x="1473200" y="9763602"/>
            <a:ext cx="5520267" cy="1144510"/>
          </a:xfrm>
          <a:prstGeom prst="rect">
            <a:avLst/>
          </a:prstGeom>
        </p:spPr>
      </p:pic>
      <p:sp>
        <p:nvSpPr>
          <p:cNvPr id="15" name="TextBox 14">
            <a:extLst>
              <a:ext uri="{FF2B5EF4-FFF2-40B4-BE49-F238E27FC236}">
                <a16:creationId xmlns:a16="http://schemas.microsoft.com/office/drawing/2014/main" id="{D9B998E9-CC0E-6515-2E43-ABEF0FE54761}"/>
              </a:ext>
            </a:extLst>
          </p:cNvPr>
          <p:cNvSpPr txBox="1"/>
          <p:nvPr/>
        </p:nvSpPr>
        <p:spPr>
          <a:xfrm>
            <a:off x="778933" y="11006666"/>
            <a:ext cx="6734536" cy="646331"/>
          </a:xfrm>
          <a:prstGeom prst="rect">
            <a:avLst/>
          </a:prstGeom>
          <a:noFill/>
        </p:spPr>
        <p:txBody>
          <a:bodyPr wrap="none" rtlCol="0">
            <a:spAutoFit/>
          </a:bodyPr>
          <a:lstStyle/>
          <a:p>
            <a:r>
              <a:rPr lang="en-US" dirty="0"/>
              <a:t>General Simpson’s rule formula</a:t>
            </a:r>
          </a:p>
          <a:p>
            <a:pPr marL="285750" indent="-285750">
              <a:buFont typeface="Arial" panose="020B0604020202020204" pitchFamily="34" charset="0"/>
              <a:buChar char="•"/>
            </a:pPr>
            <a:r>
              <a:rPr lang="en-US" dirty="0"/>
              <a:t>n is even (starts at 0, so you have an odd number of data points)</a:t>
            </a:r>
          </a:p>
        </p:txBody>
      </p:sp>
    </p:spTree>
    <p:extLst>
      <p:ext uri="{BB962C8B-B14F-4D97-AF65-F5344CB8AC3E}">
        <p14:creationId xmlns:p14="http://schemas.microsoft.com/office/powerpoint/2010/main" val="20848628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630198-279C-48EE-1F7F-12AF034CEA87}"/>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7: Initial Value ODEs</a:t>
            </a:r>
          </a:p>
        </p:txBody>
      </p:sp>
      <p:sp>
        <p:nvSpPr>
          <p:cNvPr id="3" name="TextBox 2">
            <a:extLst>
              <a:ext uri="{FF2B5EF4-FFF2-40B4-BE49-F238E27FC236}">
                <a16:creationId xmlns:a16="http://schemas.microsoft.com/office/drawing/2014/main" id="{6B33F746-03F9-06D7-9CA5-9FD489F58660}"/>
              </a:ext>
            </a:extLst>
          </p:cNvPr>
          <p:cNvSpPr txBox="1"/>
          <p:nvPr/>
        </p:nvSpPr>
        <p:spPr>
          <a:xfrm>
            <a:off x="0" y="896815"/>
            <a:ext cx="8686800" cy="2862322"/>
          </a:xfrm>
          <a:prstGeom prst="rect">
            <a:avLst/>
          </a:prstGeom>
          <a:noFill/>
        </p:spPr>
        <p:txBody>
          <a:bodyPr wrap="square" rtlCol="0">
            <a:spAutoFit/>
          </a:bodyPr>
          <a:lstStyle/>
          <a:p>
            <a:r>
              <a:rPr lang="en-US" dirty="0"/>
              <a:t>The symbolic toolbox has a function to solve ODEs, but it’s unreliable</a:t>
            </a:r>
          </a:p>
          <a:p>
            <a:r>
              <a:rPr lang="en-US" dirty="0"/>
              <a:t>Two types of problems:</a:t>
            </a:r>
          </a:p>
          <a:p>
            <a:pPr marL="285750" indent="-285750">
              <a:buFont typeface="Arial" panose="020B0604020202020204" pitchFamily="34" charset="0"/>
              <a:buChar char="•"/>
            </a:pPr>
            <a:r>
              <a:rPr lang="en-US" dirty="0"/>
              <a:t>Initial value problems</a:t>
            </a:r>
          </a:p>
          <a:p>
            <a:pPr marL="742950" lvl="1" indent="-285750">
              <a:buFont typeface="Arial" panose="020B0604020202020204" pitchFamily="34" charset="0"/>
              <a:buChar char="•"/>
            </a:pPr>
            <a:r>
              <a:rPr lang="en-US" dirty="0"/>
              <a:t>When the initial condition is given at the same ‘x’ or ‘t’ value</a:t>
            </a:r>
          </a:p>
          <a:p>
            <a:pPr marL="285750" indent="-285750">
              <a:buFont typeface="Arial" panose="020B0604020202020204" pitchFamily="34" charset="0"/>
              <a:buChar char="•"/>
            </a:pPr>
            <a:r>
              <a:rPr lang="en-US" dirty="0"/>
              <a:t>Boundary problems</a:t>
            </a:r>
          </a:p>
          <a:p>
            <a:pPr marL="742950" lvl="1" indent="-285750">
              <a:buFont typeface="Arial" panose="020B0604020202020204" pitchFamily="34" charset="0"/>
              <a:buChar char="•"/>
            </a:pPr>
            <a:r>
              <a:rPr lang="en-US" dirty="0"/>
              <a:t>When the initial condition is given at different ‘x’ or ‘t’ values</a:t>
            </a:r>
          </a:p>
          <a:p>
            <a:endParaRPr lang="en-US" dirty="0"/>
          </a:p>
          <a:p>
            <a:r>
              <a:rPr lang="en-US" dirty="0"/>
              <a:t>In the differential equations class, we didn’t care, but for numerical methods these two types of problems are solved in different ways. Boundary condition ODEs are covered in chapter 8.</a:t>
            </a:r>
          </a:p>
        </p:txBody>
      </p:sp>
      <p:sp>
        <p:nvSpPr>
          <p:cNvPr id="4" name="TextBox 3">
            <a:extLst>
              <a:ext uri="{FF2B5EF4-FFF2-40B4-BE49-F238E27FC236}">
                <a16:creationId xmlns:a16="http://schemas.microsoft.com/office/drawing/2014/main" id="{2C6D42A6-6543-0017-D92B-5A6672FDBBF9}"/>
              </a:ext>
            </a:extLst>
          </p:cNvPr>
          <p:cNvSpPr txBox="1"/>
          <p:nvPr/>
        </p:nvSpPr>
        <p:spPr>
          <a:xfrm>
            <a:off x="0" y="3780692"/>
            <a:ext cx="1055289" cy="461665"/>
          </a:xfrm>
          <a:prstGeom prst="rect">
            <a:avLst/>
          </a:prstGeom>
          <a:noFill/>
        </p:spPr>
        <p:txBody>
          <a:bodyPr wrap="none" rtlCol="0">
            <a:spAutoFit/>
          </a:bodyPr>
          <a:lstStyle/>
          <a:p>
            <a:r>
              <a:rPr lang="en-US" sz="2400" dirty="0"/>
              <a:t>dsolve</a:t>
            </a:r>
          </a:p>
        </p:txBody>
      </p:sp>
      <p:sp>
        <p:nvSpPr>
          <p:cNvPr id="5" name="TextBox 4">
            <a:extLst>
              <a:ext uri="{FF2B5EF4-FFF2-40B4-BE49-F238E27FC236}">
                <a16:creationId xmlns:a16="http://schemas.microsoft.com/office/drawing/2014/main" id="{993BC631-63E4-1C29-A1E1-1905255FA5F9}"/>
              </a:ext>
            </a:extLst>
          </p:cNvPr>
          <p:cNvSpPr txBox="1"/>
          <p:nvPr/>
        </p:nvSpPr>
        <p:spPr>
          <a:xfrm>
            <a:off x="0" y="4255477"/>
            <a:ext cx="7461915" cy="369332"/>
          </a:xfrm>
          <a:prstGeom prst="rect">
            <a:avLst/>
          </a:prstGeom>
          <a:noFill/>
        </p:spPr>
        <p:txBody>
          <a:bodyPr wrap="none" rtlCol="0">
            <a:spAutoFit/>
          </a:bodyPr>
          <a:lstStyle/>
          <a:p>
            <a:r>
              <a:rPr lang="en-US" dirty="0"/>
              <a:t>To make differential equations in MATLAB, we need to use the diff function</a:t>
            </a:r>
          </a:p>
        </p:txBody>
      </p:sp>
      <p:pic>
        <p:nvPicPr>
          <p:cNvPr id="9" name="Picture 8">
            <a:extLst>
              <a:ext uri="{FF2B5EF4-FFF2-40B4-BE49-F238E27FC236}">
                <a16:creationId xmlns:a16="http://schemas.microsoft.com/office/drawing/2014/main" id="{9048B455-FB33-BE8B-A67B-B8B55414ABA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030974" y="5670250"/>
            <a:ext cx="6423548" cy="1205334"/>
          </a:xfrm>
          <a:prstGeom prst="rect">
            <a:avLst/>
          </a:prstGeom>
        </p:spPr>
      </p:pic>
      <p:cxnSp>
        <p:nvCxnSpPr>
          <p:cNvPr id="12" name="Straight Arrow Connector 11">
            <a:extLst>
              <a:ext uri="{FF2B5EF4-FFF2-40B4-BE49-F238E27FC236}">
                <a16:creationId xmlns:a16="http://schemas.microsoft.com/office/drawing/2014/main" id="{8864ECF3-BC78-EB2A-7EA1-3BED9B011414}"/>
              </a:ext>
            </a:extLst>
          </p:cNvPr>
          <p:cNvCxnSpPr/>
          <p:nvPr/>
        </p:nvCxnSpPr>
        <p:spPr>
          <a:xfrm>
            <a:off x="1828800" y="4941277"/>
            <a:ext cx="193431" cy="8264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C3317BBD-FAF1-D027-1C9D-DBB033BBE30D}"/>
              </a:ext>
            </a:extLst>
          </p:cNvPr>
          <p:cNvSpPr txBox="1"/>
          <p:nvPr/>
        </p:nvSpPr>
        <p:spPr>
          <a:xfrm>
            <a:off x="914400" y="4642338"/>
            <a:ext cx="1500667" cy="369332"/>
          </a:xfrm>
          <a:prstGeom prst="rect">
            <a:avLst/>
          </a:prstGeom>
          <a:noFill/>
        </p:spPr>
        <p:txBody>
          <a:bodyPr wrap="none" rtlCol="0">
            <a:spAutoFit/>
          </a:bodyPr>
          <a:lstStyle/>
          <a:p>
            <a:r>
              <a:rPr lang="en-US" dirty="0"/>
              <a:t>Your function</a:t>
            </a:r>
          </a:p>
        </p:txBody>
      </p:sp>
      <p:cxnSp>
        <p:nvCxnSpPr>
          <p:cNvPr id="15" name="Straight Arrow Connector 14">
            <a:extLst>
              <a:ext uri="{FF2B5EF4-FFF2-40B4-BE49-F238E27FC236}">
                <a16:creationId xmlns:a16="http://schemas.microsoft.com/office/drawing/2014/main" id="{7CBD6480-5783-F18C-3833-9B6ED2115103}"/>
              </a:ext>
            </a:extLst>
          </p:cNvPr>
          <p:cNvCxnSpPr/>
          <p:nvPr/>
        </p:nvCxnSpPr>
        <p:spPr>
          <a:xfrm flipH="1">
            <a:off x="2901462" y="5416062"/>
            <a:ext cx="316523" cy="3165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5624EB53-5BE1-C850-F16A-F1EE2D443AFD}"/>
              </a:ext>
            </a:extLst>
          </p:cNvPr>
          <p:cNvSpPr txBox="1"/>
          <p:nvPr/>
        </p:nvSpPr>
        <p:spPr>
          <a:xfrm>
            <a:off x="2795954" y="5152292"/>
            <a:ext cx="1220270" cy="369332"/>
          </a:xfrm>
          <a:prstGeom prst="rect">
            <a:avLst/>
          </a:prstGeom>
          <a:noFill/>
        </p:spPr>
        <p:txBody>
          <a:bodyPr wrap="none" rtlCol="0">
            <a:spAutoFit/>
          </a:bodyPr>
          <a:lstStyle/>
          <a:p>
            <a:r>
              <a:rPr lang="en-US" dirty="0"/>
              <a:t>Constants</a:t>
            </a:r>
          </a:p>
        </p:txBody>
      </p:sp>
      <p:cxnSp>
        <p:nvCxnSpPr>
          <p:cNvPr id="18" name="Straight Arrow Connector 17">
            <a:extLst>
              <a:ext uri="{FF2B5EF4-FFF2-40B4-BE49-F238E27FC236}">
                <a16:creationId xmlns:a16="http://schemas.microsoft.com/office/drawing/2014/main" id="{66B6B8D9-B5D6-61E6-D68D-020CC9890B89}"/>
              </a:ext>
            </a:extLst>
          </p:cNvPr>
          <p:cNvCxnSpPr/>
          <p:nvPr/>
        </p:nvCxnSpPr>
        <p:spPr>
          <a:xfrm flipH="1">
            <a:off x="5117123" y="5574323"/>
            <a:ext cx="193431" cy="527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70580A3-4EDF-DC14-951B-F36B0E4C2860}"/>
              </a:ext>
            </a:extLst>
          </p:cNvPr>
          <p:cNvSpPr txBox="1"/>
          <p:nvPr/>
        </p:nvSpPr>
        <p:spPr>
          <a:xfrm>
            <a:off x="4923692" y="5187462"/>
            <a:ext cx="2884829" cy="369332"/>
          </a:xfrm>
          <a:prstGeom prst="rect">
            <a:avLst/>
          </a:prstGeom>
          <a:noFill/>
        </p:spPr>
        <p:txBody>
          <a:bodyPr wrap="none" rtlCol="0">
            <a:spAutoFit/>
          </a:bodyPr>
          <a:lstStyle/>
          <a:p>
            <a:r>
              <a:rPr lang="en-US" dirty="0"/>
              <a:t>Derivatives of your function</a:t>
            </a:r>
          </a:p>
        </p:txBody>
      </p:sp>
      <p:cxnSp>
        <p:nvCxnSpPr>
          <p:cNvPr id="21" name="Straight Arrow Connector 20">
            <a:extLst>
              <a:ext uri="{FF2B5EF4-FFF2-40B4-BE49-F238E27FC236}">
                <a16:creationId xmlns:a16="http://schemas.microsoft.com/office/drawing/2014/main" id="{B4128277-F9FA-834F-739B-1ECAA05981BC}"/>
              </a:ext>
            </a:extLst>
          </p:cNvPr>
          <p:cNvCxnSpPr>
            <a:cxnSpLocks/>
            <a:endCxn id="9" idx="1"/>
          </p:cNvCxnSpPr>
          <p:nvPr/>
        </p:nvCxnSpPr>
        <p:spPr>
          <a:xfrm flipV="1">
            <a:off x="861646" y="6272917"/>
            <a:ext cx="169328" cy="6554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FCC7CF90-95F0-02F9-14AE-43F9F75C2F2D}"/>
              </a:ext>
            </a:extLst>
          </p:cNvPr>
          <p:cNvSpPr txBox="1"/>
          <p:nvPr/>
        </p:nvSpPr>
        <p:spPr>
          <a:xfrm>
            <a:off x="140677" y="6928338"/>
            <a:ext cx="2541401" cy="369332"/>
          </a:xfrm>
          <a:prstGeom prst="rect">
            <a:avLst/>
          </a:prstGeom>
          <a:noFill/>
        </p:spPr>
        <p:txBody>
          <a:bodyPr wrap="none" rtlCol="0">
            <a:spAutoFit/>
          </a:bodyPr>
          <a:lstStyle/>
          <a:p>
            <a:r>
              <a:rPr lang="en-US" dirty="0"/>
              <a:t>The differential function</a:t>
            </a:r>
          </a:p>
        </p:txBody>
      </p:sp>
      <p:cxnSp>
        <p:nvCxnSpPr>
          <p:cNvPr id="25" name="Straight Arrow Connector 24">
            <a:extLst>
              <a:ext uri="{FF2B5EF4-FFF2-40B4-BE49-F238E27FC236}">
                <a16:creationId xmlns:a16="http://schemas.microsoft.com/office/drawing/2014/main" id="{9D9124C6-778B-CDE6-4871-D73E0F15B372}"/>
              </a:ext>
            </a:extLst>
          </p:cNvPr>
          <p:cNvCxnSpPr>
            <a:cxnSpLocks/>
          </p:cNvCxnSpPr>
          <p:nvPr/>
        </p:nvCxnSpPr>
        <p:spPr>
          <a:xfrm flipH="1" flipV="1">
            <a:off x="3921369" y="6893169"/>
            <a:ext cx="896816" cy="527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FC20359C-1B6A-AC49-2165-B138E15A2843}"/>
              </a:ext>
            </a:extLst>
          </p:cNvPr>
          <p:cNvSpPr txBox="1"/>
          <p:nvPr/>
        </p:nvSpPr>
        <p:spPr>
          <a:xfrm>
            <a:off x="3429000" y="7332785"/>
            <a:ext cx="3912481" cy="369332"/>
          </a:xfrm>
          <a:prstGeom prst="rect">
            <a:avLst/>
          </a:prstGeom>
          <a:noFill/>
        </p:spPr>
        <p:txBody>
          <a:bodyPr wrap="none" rtlCol="0">
            <a:spAutoFit/>
          </a:bodyPr>
          <a:lstStyle/>
          <a:p>
            <a:r>
              <a:rPr lang="en-US" dirty="0"/>
              <a:t>What your differential function equals</a:t>
            </a:r>
          </a:p>
        </p:txBody>
      </p:sp>
      <p:pic>
        <p:nvPicPr>
          <p:cNvPr id="33" name="Picture 32">
            <a:extLst>
              <a:ext uri="{FF2B5EF4-FFF2-40B4-BE49-F238E27FC236}">
                <a16:creationId xmlns:a16="http://schemas.microsoft.com/office/drawing/2014/main" id="{163CD32E-7820-C808-CB8A-5BC350B1E9D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068235" y="8850521"/>
            <a:ext cx="3629181" cy="821993"/>
          </a:xfrm>
          <a:prstGeom prst="rect">
            <a:avLst/>
          </a:prstGeom>
        </p:spPr>
      </p:pic>
      <p:cxnSp>
        <p:nvCxnSpPr>
          <p:cNvPr id="35" name="Straight Arrow Connector 34">
            <a:extLst>
              <a:ext uri="{FF2B5EF4-FFF2-40B4-BE49-F238E27FC236}">
                <a16:creationId xmlns:a16="http://schemas.microsoft.com/office/drawing/2014/main" id="{AFBF962C-8600-69E7-2725-31A5A3D0B95B}"/>
              </a:ext>
            </a:extLst>
          </p:cNvPr>
          <p:cNvCxnSpPr>
            <a:cxnSpLocks/>
            <a:stCxn id="36" idx="2"/>
            <a:endCxn id="33" idx="0"/>
          </p:cNvCxnSpPr>
          <p:nvPr/>
        </p:nvCxnSpPr>
        <p:spPr>
          <a:xfrm flipH="1">
            <a:off x="3882826" y="8458255"/>
            <a:ext cx="600297" cy="3922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97F63371-30F0-6EA8-F617-A2C85EBE4B84}"/>
              </a:ext>
            </a:extLst>
          </p:cNvPr>
          <p:cNvSpPr txBox="1"/>
          <p:nvPr/>
        </p:nvSpPr>
        <p:spPr>
          <a:xfrm>
            <a:off x="2373923" y="8088923"/>
            <a:ext cx="4218399" cy="369332"/>
          </a:xfrm>
          <a:prstGeom prst="rect">
            <a:avLst/>
          </a:prstGeom>
          <a:noFill/>
        </p:spPr>
        <p:txBody>
          <a:bodyPr wrap="none" rtlCol="0">
            <a:spAutoFit/>
          </a:bodyPr>
          <a:lstStyle/>
          <a:p>
            <a:r>
              <a:rPr lang="en-US" dirty="0"/>
              <a:t>Setting your constants equal to whatever</a:t>
            </a:r>
          </a:p>
        </p:txBody>
      </p:sp>
      <p:sp>
        <p:nvSpPr>
          <p:cNvPr id="39" name="TextBox 38">
            <a:extLst>
              <a:ext uri="{FF2B5EF4-FFF2-40B4-BE49-F238E27FC236}">
                <a16:creationId xmlns:a16="http://schemas.microsoft.com/office/drawing/2014/main" id="{A24ED82F-A6A8-B5BD-7E0D-13B9DCBC92F9}"/>
              </a:ext>
            </a:extLst>
          </p:cNvPr>
          <p:cNvSpPr txBox="1"/>
          <p:nvPr/>
        </p:nvSpPr>
        <p:spPr>
          <a:xfrm>
            <a:off x="896816" y="9882554"/>
            <a:ext cx="6255559" cy="369332"/>
          </a:xfrm>
          <a:prstGeom prst="rect">
            <a:avLst/>
          </a:prstGeom>
          <a:noFill/>
        </p:spPr>
        <p:txBody>
          <a:bodyPr wrap="none" rtlCol="0">
            <a:spAutoFit/>
          </a:bodyPr>
          <a:lstStyle/>
          <a:p>
            <a:r>
              <a:rPr lang="en-US" dirty="0"/>
              <a:t>You can use vpa to then give your coefficients in decimal form</a:t>
            </a:r>
          </a:p>
        </p:txBody>
      </p:sp>
      <p:pic>
        <p:nvPicPr>
          <p:cNvPr id="41" name="Picture 40">
            <a:extLst>
              <a:ext uri="{FF2B5EF4-FFF2-40B4-BE49-F238E27FC236}">
                <a16:creationId xmlns:a16="http://schemas.microsoft.com/office/drawing/2014/main" id="{57B28BF1-8562-7B30-4775-60E04C6F203F}"/>
              </a:ext>
            </a:extLst>
          </p:cNvPr>
          <p:cNvPicPr>
            <a:picLocks noChangeAspect="1"/>
          </p:cNvPicPr>
          <p:nvPr/>
        </p:nvPicPr>
        <p:blipFill>
          <a:blip r:embed="rId6"/>
          <a:stretch>
            <a:fillRect/>
          </a:stretch>
        </p:blipFill>
        <p:spPr>
          <a:xfrm>
            <a:off x="2649308" y="10360612"/>
            <a:ext cx="2316249" cy="506680"/>
          </a:xfrm>
          <a:prstGeom prst="rect">
            <a:avLst/>
          </a:prstGeom>
        </p:spPr>
      </p:pic>
      <p:sp>
        <p:nvSpPr>
          <p:cNvPr id="42" name="TextBox 41">
            <a:extLst>
              <a:ext uri="{FF2B5EF4-FFF2-40B4-BE49-F238E27FC236}">
                <a16:creationId xmlns:a16="http://schemas.microsoft.com/office/drawing/2014/main" id="{D218A60F-65BC-911C-1904-BD90B620172D}"/>
              </a:ext>
            </a:extLst>
          </p:cNvPr>
          <p:cNvSpPr txBox="1"/>
          <p:nvPr/>
        </p:nvSpPr>
        <p:spPr>
          <a:xfrm>
            <a:off x="1881555" y="11078308"/>
            <a:ext cx="5383269" cy="369332"/>
          </a:xfrm>
          <a:prstGeom prst="rect">
            <a:avLst/>
          </a:prstGeom>
          <a:noFill/>
        </p:spPr>
        <p:txBody>
          <a:bodyPr wrap="none" rtlCol="0">
            <a:spAutoFit/>
          </a:bodyPr>
          <a:lstStyle/>
          <a:p>
            <a:r>
              <a:rPr lang="en-US" dirty="0"/>
              <a:t>This indicates the number of decimal places to show</a:t>
            </a:r>
          </a:p>
        </p:txBody>
      </p:sp>
      <p:cxnSp>
        <p:nvCxnSpPr>
          <p:cNvPr id="44" name="Straight Arrow Connector 43">
            <a:extLst>
              <a:ext uri="{FF2B5EF4-FFF2-40B4-BE49-F238E27FC236}">
                <a16:creationId xmlns:a16="http://schemas.microsoft.com/office/drawing/2014/main" id="{F08EEF7A-EA26-CAD9-1F79-4550D4D106E4}"/>
              </a:ext>
            </a:extLst>
          </p:cNvPr>
          <p:cNvCxnSpPr/>
          <p:nvPr/>
        </p:nvCxnSpPr>
        <p:spPr>
          <a:xfrm flipH="1" flipV="1">
            <a:off x="4642338" y="10761785"/>
            <a:ext cx="175847" cy="4220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BD38CDC9-8C8C-7256-ADCB-4450F870525E}"/>
              </a:ext>
            </a:extLst>
          </p:cNvPr>
          <p:cNvSpPr txBox="1"/>
          <p:nvPr/>
        </p:nvSpPr>
        <p:spPr>
          <a:xfrm>
            <a:off x="791308" y="11676184"/>
            <a:ext cx="6756401" cy="369332"/>
          </a:xfrm>
          <a:prstGeom prst="rect">
            <a:avLst/>
          </a:prstGeom>
          <a:noFill/>
        </p:spPr>
        <p:txBody>
          <a:bodyPr wrap="none" rtlCol="0">
            <a:spAutoFit/>
          </a:bodyPr>
          <a:lstStyle/>
          <a:p>
            <a:pPr marL="285750" indent="-285750">
              <a:buFont typeface="Wingdings" panose="05000000000000000000" pitchFamily="2" charset="2"/>
              <a:buChar char="v"/>
            </a:pPr>
            <a:r>
              <a:rPr lang="en-US" dirty="0"/>
              <a:t>Keep in mind dsolve only works for simple differential equations</a:t>
            </a:r>
          </a:p>
        </p:txBody>
      </p:sp>
    </p:spTree>
    <p:extLst>
      <p:ext uri="{BB962C8B-B14F-4D97-AF65-F5344CB8AC3E}">
        <p14:creationId xmlns:p14="http://schemas.microsoft.com/office/powerpoint/2010/main" val="3650464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29959A-265B-D2EF-44D3-F717906D87EE}"/>
              </a:ext>
            </a:extLst>
          </p:cNvPr>
          <p:cNvSpPr txBox="1"/>
          <p:nvPr/>
        </p:nvSpPr>
        <p:spPr>
          <a:xfrm>
            <a:off x="0" y="157656"/>
            <a:ext cx="3201069" cy="461665"/>
          </a:xfrm>
          <a:prstGeom prst="rect">
            <a:avLst/>
          </a:prstGeom>
          <a:noFill/>
        </p:spPr>
        <p:txBody>
          <a:bodyPr wrap="none" rtlCol="0">
            <a:spAutoFit/>
          </a:bodyPr>
          <a:lstStyle/>
          <a:p>
            <a:r>
              <a:rPr lang="en-US" sz="2400" dirty="0"/>
              <a:t>Computer related stuff</a:t>
            </a:r>
          </a:p>
        </p:txBody>
      </p:sp>
      <p:sp>
        <p:nvSpPr>
          <p:cNvPr id="3" name="TextBox 2">
            <a:extLst>
              <a:ext uri="{FF2B5EF4-FFF2-40B4-BE49-F238E27FC236}">
                <a16:creationId xmlns:a16="http://schemas.microsoft.com/office/drawing/2014/main" id="{B6B4525C-DB00-7747-AF4D-3476771EEBD9}"/>
              </a:ext>
            </a:extLst>
          </p:cNvPr>
          <p:cNvSpPr txBox="1"/>
          <p:nvPr/>
        </p:nvSpPr>
        <p:spPr>
          <a:xfrm>
            <a:off x="1" y="788276"/>
            <a:ext cx="4051738" cy="2585323"/>
          </a:xfrm>
          <a:prstGeom prst="rect">
            <a:avLst/>
          </a:prstGeom>
          <a:noFill/>
        </p:spPr>
        <p:txBody>
          <a:bodyPr wrap="square" rtlCol="0">
            <a:spAutoFit/>
          </a:bodyPr>
          <a:lstStyle/>
          <a:p>
            <a:r>
              <a:rPr lang="en-US" dirty="0"/>
              <a:t>Round-Off Error: comes form computer itself</a:t>
            </a:r>
          </a:p>
          <a:p>
            <a:pPr marL="285750" indent="-285750">
              <a:buFont typeface="Arial" panose="020B0604020202020204" pitchFamily="34" charset="0"/>
              <a:buChar char="•"/>
            </a:pPr>
            <a:r>
              <a:rPr lang="en-US" dirty="0"/>
              <a:t>Computers can only hold a certain number of digits</a:t>
            </a:r>
          </a:p>
          <a:p>
            <a:pPr marL="285750" indent="-285750">
              <a:buFont typeface="Arial" panose="020B0604020202020204" pitchFamily="34" charset="0"/>
              <a:buChar char="•"/>
            </a:pPr>
            <a:r>
              <a:rPr lang="en-US" dirty="0"/>
              <a:t>Digits left off by the computer are called round off errors.</a:t>
            </a:r>
          </a:p>
          <a:p>
            <a:pPr marL="285750" indent="-285750">
              <a:buFont typeface="Arial" panose="020B0604020202020204" pitchFamily="34" charset="0"/>
              <a:buChar char="•"/>
            </a:pPr>
            <a:r>
              <a:rPr lang="en-US" dirty="0"/>
              <a:t>Round off error can make a significant impact when subtracting two very close numbers</a:t>
            </a:r>
          </a:p>
        </p:txBody>
      </p:sp>
      <p:sp>
        <p:nvSpPr>
          <p:cNvPr id="4" name="TextBox 3">
            <a:extLst>
              <a:ext uri="{FF2B5EF4-FFF2-40B4-BE49-F238E27FC236}">
                <a16:creationId xmlns:a16="http://schemas.microsoft.com/office/drawing/2014/main" id="{4C24036A-C6C2-10DD-B06D-1ADF17F2AFF1}"/>
              </a:ext>
            </a:extLst>
          </p:cNvPr>
          <p:cNvSpPr txBox="1"/>
          <p:nvPr/>
        </p:nvSpPr>
        <p:spPr>
          <a:xfrm>
            <a:off x="0" y="3706990"/>
            <a:ext cx="8371490" cy="1477328"/>
          </a:xfrm>
          <a:prstGeom prst="rect">
            <a:avLst/>
          </a:prstGeom>
          <a:noFill/>
        </p:spPr>
        <p:txBody>
          <a:bodyPr wrap="square" rtlCol="0">
            <a:spAutoFit/>
          </a:bodyPr>
          <a:lstStyle/>
          <a:p>
            <a:r>
              <a:rPr lang="en-US" dirty="0"/>
              <a:t>Precision (floating point format)</a:t>
            </a:r>
          </a:p>
          <a:p>
            <a:pPr marL="285750" indent="-285750">
              <a:buFont typeface="Arial" panose="020B0604020202020204" pitchFamily="34" charset="0"/>
              <a:buChar char="•"/>
            </a:pPr>
            <a:r>
              <a:rPr lang="en-US" dirty="0"/>
              <a:t>Single (32 bits): ~7 sig digits</a:t>
            </a:r>
          </a:p>
          <a:p>
            <a:pPr marL="285750" indent="-285750">
              <a:buFont typeface="Arial" panose="020B0604020202020204" pitchFamily="34" charset="0"/>
              <a:buChar char="•"/>
            </a:pPr>
            <a:r>
              <a:rPr lang="en-US" dirty="0"/>
              <a:t>Double (64 bits): ~15 sig digits</a:t>
            </a:r>
          </a:p>
          <a:p>
            <a:pPr marL="285750" indent="-285750">
              <a:buFont typeface="Arial" panose="020B0604020202020204" pitchFamily="34" charset="0"/>
              <a:buChar char="•"/>
            </a:pPr>
            <a:r>
              <a:rPr lang="en-US" dirty="0"/>
              <a:t>MATLAB uses double by default, so to get single, you will have to specify</a:t>
            </a:r>
          </a:p>
          <a:p>
            <a:pPr marL="285750" indent="-285750">
              <a:buFont typeface="Arial" panose="020B0604020202020204" pitchFamily="34" charset="0"/>
              <a:buChar char="•"/>
            </a:pPr>
            <a:r>
              <a:rPr lang="en-US" dirty="0"/>
              <a:t>Triple precision is possible with 128 bits</a:t>
            </a:r>
          </a:p>
        </p:txBody>
      </p:sp>
      <p:pic>
        <p:nvPicPr>
          <p:cNvPr id="6" name="Picture 5">
            <a:extLst>
              <a:ext uri="{FF2B5EF4-FFF2-40B4-BE49-F238E27FC236}">
                <a16:creationId xmlns:a16="http://schemas.microsoft.com/office/drawing/2014/main" id="{F144C4CB-88BD-4534-4ABF-88E12D348B99}"/>
              </a:ext>
            </a:extLst>
          </p:cNvPr>
          <p:cNvPicPr>
            <a:picLocks noChangeAspect="1"/>
          </p:cNvPicPr>
          <p:nvPr/>
        </p:nvPicPr>
        <p:blipFill>
          <a:blip r:embed="rId2"/>
          <a:stretch>
            <a:fillRect/>
          </a:stretch>
        </p:blipFill>
        <p:spPr>
          <a:xfrm>
            <a:off x="4185745" y="839738"/>
            <a:ext cx="4351282" cy="2425817"/>
          </a:xfrm>
          <a:prstGeom prst="rect">
            <a:avLst/>
          </a:prstGeom>
        </p:spPr>
      </p:pic>
      <p:sp>
        <p:nvSpPr>
          <p:cNvPr id="7" name="TextBox 6">
            <a:extLst>
              <a:ext uri="{FF2B5EF4-FFF2-40B4-BE49-F238E27FC236}">
                <a16:creationId xmlns:a16="http://schemas.microsoft.com/office/drawing/2014/main" id="{ED58A537-0803-5CC4-5897-CC2533B24CC6}"/>
              </a:ext>
            </a:extLst>
          </p:cNvPr>
          <p:cNvSpPr txBox="1"/>
          <p:nvPr/>
        </p:nvSpPr>
        <p:spPr>
          <a:xfrm>
            <a:off x="4414509" y="608021"/>
            <a:ext cx="3956981" cy="307777"/>
          </a:xfrm>
          <a:prstGeom prst="rect">
            <a:avLst/>
          </a:prstGeom>
          <a:noFill/>
        </p:spPr>
        <p:txBody>
          <a:bodyPr wrap="none" rtlCol="0">
            <a:spAutoFit/>
          </a:bodyPr>
          <a:lstStyle/>
          <a:p>
            <a:r>
              <a:rPr lang="en-US" sz="1400" dirty="0"/>
              <a:t>Suppose your computer can only hold 3 sig digits</a:t>
            </a:r>
          </a:p>
        </p:txBody>
      </p:sp>
      <p:sp>
        <p:nvSpPr>
          <p:cNvPr id="5" name="TextBox 4">
            <a:extLst>
              <a:ext uri="{FF2B5EF4-FFF2-40B4-BE49-F238E27FC236}">
                <a16:creationId xmlns:a16="http://schemas.microsoft.com/office/drawing/2014/main" id="{FED2FCD1-7A1A-4FC3-048D-BE72F224F034}"/>
              </a:ext>
            </a:extLst>
          </p:cNvPr>
          <p:cNvSpPr txBox="1"/>
          <p:nvPr/>
        </p:nvSpPr>
        <p:spPr>
          <a:xfrm>
            <a:off x="0" y="5302587"/>
            <a:ext cx="8686799" cy="646331"/>
          </a:xfrm>
          <a:prstGeom prst="rect">
            <a:avLst/>
          </a:prstGeom>
          <a:noFill/>
        </p:spPr>
        <p:txBody>
          <a:bodyPr wrap="square" rtlCol="0">
            <a:spAutoFit/>
          </a:bodyPr>
          <a:lstStyle/>
          <a:p>
            <a:r>
              <a:rPr lang="en-US" dirty="0"/>
              <a:t>Cancellation error: comes when there is a massive difference between the expected and calculated answers</a:t>
            </a:r>
          </a:p>
        </p:txBody>
      </p:sp>
      <p:pic>
        <p:nvPicPr>
          <p:cNvPr id="11" name="Picture 10">
            <a:extLst>
              <a:ext uri="{FF2B5EF4-FFF2-40B4-BE49-F238E27FC236}">
                <a16:creationId xmlns:a16="http://schemas.microsoft.com/office/drawing/2014/main" id="{6B714752-ECD8-4721-CB7C-34DF35A4F1F7}"/>
              </a:ext>
            </a:extLst>
          </p:cNvPr>
          <p:cNvPicPr>
            <a:picLocks noChangeAspect="1"/>
          </p:cNvPicPr>
          <p:nvPr/>
        </p:nvPicPr>
        <p:blipFill>
          <a:blip r:embed="rId3"/>
          <a:stretch>
            <a:fillRect/>
          </a:stretch>
        </p:blipFill>
        <p:spPr>
          <a:xfrm>
            <a:off x="0" y="6519273"/>
            <a:ext cx="5368159" cy="1696906"/>
          </a:xfrm>
          <a:prstGeom prst="rect">
            <a:avLst/>
          </a:prstGeom>
        </p:spPr>
      </p:pic>
      <p:sp>
        <p:nvSpPr>
          <p:cNvPr id="12" name="TextBox 11">
            <a:extLst>
              <a:ext uri="{FF2B5EF4-FFF2-40B4-BE49-F238E27FC236}">
                <a16:creationId xmlns:a16="http://schemas.microsoft.com/office/drawing/2014/main" id="{3C19F3E8-3355-EB75-4611-AB2D2F6A9D4C}"/>
              </a:ext>
            </a:extLst>
          </p:cNvPr>
          <p:cNvSpPr txBox="1"/>
          <p:nvPr/>
        </p:nvSpPr>
        <p:spPr>
          <a:xfrm>
            <a:off x="0" y="6149941"/>
            <a:ext cx="7755778" cy="369332"/>
          </a:xfrm>
          <a:prstGeom prst="rect">
            <a:avLst/>
          </a:prstGeom>
          <a:noFill/>
        </p:spPr>
        <p:txBody>
          <a:bodyPr wrap="none" rtlCol="0">
            <a:spAutoFit/>
          </a:bodyPr>
          <a:lstStyle/>
          <a:p>
            <a:r>
              <a:rPr lang="en-US" dirty="0"/>
              <a:t>EX: consider a situation when your square root function only goes to 4 digits</a:t>
            </a:r>
          </a:p>
        </p:txBody>
      </p:sp>
      <p:sp>
        <p:nvSpPr>
          <p:cNvPr id="15" name="TextBox 14">
            <a:extLst>
              <a:ext uri="{FF2B5EF4-FFF2-40B4-BE49-F238E27FC236}">
                <a16:creationId xmlns:a16="http://schemas.microsoft.com/office/drawing/2014/main" id="{2A8FC4C5-F84D-FFCA-4947-56E64E04D775}"/>
              </a:ext>
            </a:extLst>
          </p:cNvPr>
          <p:cNvSpPr txBox="1"/>
          <p:nvPr/>
        </p:nvSpPr>
        <p:spPr>
          <a:xfrm>
            <a:off x="5517932" y="6684579"/>
            <a:ext cx="3019096" cy="1200329"/>
          </a:xfrm>
          <a:prstGeom prst="rect">
            <a:avLst/>
          </a:prstGeom>
          <a:noFill/>
        </p:spPr>
        <p:txBody>
          <a:bodyPr wrap="square" rtlCol="0">
            <a:spAutoFit/>
          </a:bodyPr>
          <a:lstStyle/>
          <a:p>
            <a:r>
              <a:rPr lang="en-US" dirty="0"/>
              <a:t>One solution is only off by 0.04%, but due to a cancelation error, the other one is off by 100%</a:t>
            </a:r>
          </a:p>
        </p:txBody>
      </p:sp>
      <p:sp>
        <p:nvSpPr>
          <p:cNvPr id="20" name="TextBox 19">
            <a:extLst>
              <a:ext uri="{FF2B5EF4-FFF2-40B4-BE49-F238E27FC236}">
                <a16:creationId xmlns:a16="http://schemas.microsoft.com/office/drawing/2014/main" id="{82B24E08-03FB-7A2D-CA91-080F6FE001B3}"/>
              </a:ext>
            </a:extLst>
          </p:cNvPr>
          <p:cNvSpPr txBox="1"/>
          <p:nvPr/>
        </p:nvSpPr>
        <p:spPr>
          <a:xfrm>
            <a:off x="378372" y="8529145"/>
            <a:ext cx="5667577" cy="369332"/>
          </a:xfrm>
          <a:prstGeom prst="rect">
            <a:avLst/>
          </a:prstGeom>
          <a:noFill/>
        </p:spPr>
        <p:txBody>
          <a:bodyPr wrap="none" rtlCol="0">
            <a:spAutoFit/>
          </a:bodyPr>
          <a:lstStyle/>
          <a:p>
            <a:r>
              <a:rPr lang="en-US" dirty="0"/>
              <a:t>You can reformulate the equation to get a better answer</a:t>
            </a:r>
          </a:p>
        </p:txBody>
      </p:sp>
      <p:pic>
        <p:nvPicPr>
          <p:cNvPr id="22" name="Picture 21">
            <a:extLst>
              <a:ext uri="{FF2B5EF4-FFF2-40B4-BE49-F238E27FC236}">
                <a16:creationId xmlns:a16="http://schemas.microsoft.com/office/drawing/2014/main" id="{09D4244F-20D7-255B-12C0-B1186C1803A3}"/>
              </a:ext>
            </a:extLst>
          </p:cNvPr>
          <p:cNvPicPr>
            <a:picLocks noChangeAspect="1"/>
          </p:cNvPicPr>
          <p:nvPr/>
        </p:nvPicPr>
        <p:blipFill>
          <a:blip r:embed="rId4"/>
          <a:stretch>
            <a:fillRect/>
          </a:stretch>
        </p:blipFill>
        <p:spPr>
          <a:xfrm>
            <a:off x="1499789" y="8860416"/>
            <a:ext cx="5687219" cy="2152950"/>
          </a:xfrm>
          <a:prstGeom prst="rect">
            <a:avLst/>
          </a:prstGeom>
        </p:spPr>
      </p:pic>
      <p:sp>
        <p:nvSpPr>
          <p:cNvPr id="23" name="TextBox 22">
            <a:extLst>
              <a:ext uri="{FF2B5EF4-FFF2-40B4-BE49-F238E27FC236}">
                <a16:creationId xmlns:a16="http://schemas.microsoft.com/office/drawing/2014/main" id="{91BB28B4-B097-FBA5-F0DD-45DF107CF08E}"/>
              </a:ext>
            </a:extLst>
          </p:cNvPr>
          <p:cNvSpPr txBox="1"/>
          <p:nvPr/>
        </p:nvSpPr>
        <p:spPr>
          <a:xfrm>
            <a:off x="283779" y="11241680"/>
            <a:ext cx="8119242" cy="646331"/>
          </a:xfrm>
          <a:prstGeom prst="rect">
            <a:avLst/>
          </a:prstGeom>
          <a:noFill/>
        </p:spPr>
        <p:txBody>
          <a:bodyPr wrap="square" rtlCol="0">
            <a:spAutoFit/>
          </a:bodyPr>
          <a:lstStyle/>
          <a:p>
            <a:r>
              <a:rPr lang="en-US" dirty="0"/>
              <a:t>This may not be very useful now because most function in the computer have a higher accuracy, but later, for differential equations, this becomes more useful</a:t>
            </a:r>
          </a:p>
        </p:txBody>
      </p:sp>
    </p:spTree>
    <p:extLst>
      <p:ext uri="{BB962C8B-B14F-4D97-AF65-F5344CB8AC3E}">
        <p14:creationId xmlns:p14="http://schemas.microsoft.com/office/powerpoint/2010/main" val="29930543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25C08F-7795-494D-05EC-7EF9947BFA70}"/>
              </a:ext>
            </a:extLst>
          </p:cNvPr>
          <p:cNvSpPr txBox="1"/>
          <p:nvPr/>
        </p:nvSpPr>
        <p:spPr>
          <a:xfrm>
            <a:off x="1582616" y="281354"/>
            <a:ext cx="5033109" cy="369332"/>
          </a:xfrm>
          <a:prstGeom prst="rect">
            <a:avLst/>
          </a:prstGeom>
          <a:noFill/>
        </p:spPr>
        <p:txBody>
          <a:bodyPr wrap="none" rtlCol="0">
            <a:spAutoFit/>
          </a:bodyPr>
          <a:lstStyle/>
          <a:p>
            <a:r>
              <a:rPr lang="en-US" dirty="0"/>
              <a:t>Using dsolve with initial and boundary conditions</a:t>
            </a:r>
          </a:p>
        </p:txBody>
      </p:sp>
      <p:pic>
        <p:nvPicPr>
          <p:cNvPr id="4" name="Picture 3">
            <a:extLst>
              <a:ext uri="{FF2B5EF4-FFF2-40B4-BE49-F238E27FC236}">
                <a16:creationId xmlns:a16="http://schemas.microsoft.com/office/drawing/2014/main" id="{2F7EF586-05B9-B258-ACB3-6BFA7BD1287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855486" y="1297491"/>
            <a:ext cx="6234951" cy="2254602"/>
          </a:xfrm>
          <a:prstGeom prst="rect">
            <a:avLst/>
          </a:prstGeom>
        </p:spPr>
      </p:pic>
      <p:cxnSp>
        <p:nvCxnSpPr>
          <p:cNvPr id="6" name="Straight Arrow Connector 5">
            <a:extLst>
              <a:ext uri="{FF2B5EF4-FFF2-40B4-BE49-F238E27FC236}">
                <a16:creationId xmlns:a16="http://schemas.microsoft.com/office/drawing/2014/main" id="{0D96A5A7-0D42-A1E0-A04E-EE0931D0E20F}"/>
              </a:ext>
            </a:extLst>
          </p:cNvPr>
          <p:cNvCxnSpPr>
            <a:cxnSpLocks/>
          </p:cNvCxnSpPr>
          <p:nvPr/>
        </p:nvCxnSpPr>
        <p:spPr>
          <a:xfrm flipH="1">
            <a:off x="3024554" y="1512277"/>
            <a:ext cx="879231" cy="3868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922976E9-9A8E-91A5-9906-383341297DDD}"/>
              </a:ext>
            </a:extLst>
          </p:cNvPr>
          <p:cNvSpPr txBox="1"/>
          <p:nvPr/>
        </p:nvSpPr>
        <p:spPr>
          <a:xfrm>
            <a:off x="3991708" y="1125415"/>
            <a:ext cx="4308230" cy="923330"/>
          </a:xfrm>
          <a:prstGeom prst="rect">
            <a:avLst/>
          </a:prstGeom>
          <a:noFill/>
        </p:spPr>
        <p:txBody>
          <a:bodyPr wrap="square" rtlCol="0">
            <a:spAutoFit/>
          </a:bodyPr>
          <a:lstStyle/>
          <a:p>
            <a:r>
              <a:rPr lang="en-US" dirty="0"/>
              <a:t>Giving your differentials variables so you can set them equal to something in the dsolve function</a:t>
            </a:r>
          </a:p>
        </p:txBody>
      </p:sp>
      <p:cxnSp>
        <p:nvCxnSpPr>
          <p:cNvPr id="13" name="Straight Arrow Connector 12">
            <a:extLst>
              <a:ext uri="{FF2B5EF4-FFF2-40B4-BE49-F238E27FC236}">
                <a16:creationId xmlns:a16="http://schemas.microsoft.com/office/drawing/2014/main" id="{624C7470-5155-2D33-C03E-ACD365D33968}"/>
              </a:ext>
            </a:extLst>
          </p:cNvPr>
          <p:cNvCxnSpPr>
            <a:cxnSpLocks/>
          </p:cNvCxnSpPr>
          <p:nvPr/>
        </p:nvCxnSpPr>
        <p:spPr>
          <a:xfrm>
            <a:off x="5503985" y="2145323"/>
            <a:ext cx="422030" cy="527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3597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2BFE8E-6BD5-895A-543F-73F051B27823}"/>
              </a:ext>
            </a:extLst>
          </p:cNvPr>
          <p:cNvSpPr txBox="1"/>
          <p:nvPr/>
        </p:nvSpPr>
        <p:spPr>
          <a:xfrm>
            <a:off x="0" y="7158199"/>
            <a:ext cx="2540952" cy="461665"/>
          </a:xfrm>
          <a:prstGeom prst="rect">
            <a:avLst/>
          </a:prstGeom>
          <a:noFill/>
        </p:spPr>
        <p:txBody>
          <a:bodyPr wrap="none" rtlCol="0">
            <a:spAutoFit/>
          </a:bodyPr>
          <a:lstStyle/>
          <a:p>
            <a:r>
              <a:rPr lang="en-US" sz="2400" dirty="0"/>
              <a:t>Matrix Operations</a:t>
            </a:r>
          </a:p>
        </p:txBody>
      </p:sp>
      <p:sp>
        <p:nvSpPr>
          <p:cNvPr id="3" name="TextBox 2">
            <a:extLst>
              <a:ext uri="{FF2B5EF4-FFF2-40B4-BE49-F238E27FC236}">
                <a16:creationId xmlns:a16="http://schemas.microsoft.com/office/drawing/2014/main" id="{17AE8CD8-048B-3E1F-D36C-409651AAE5FC}"/>
              </a:ext>
            </a:extLst>
          </p:cNvPr>
          <p:cNvSpPr txBox="1"/>
          <p:nvPr/>
        </p:nvSpPr>
        <p:spPr>
          <a:xfrm>
            <a:off x="0" y="7742522"/>
            <a:ext cx="8686800" cy="646331"/>
          </a:xfrm>
          <a:prstGeom prst="rect">
            <a:avLst/>
          </a:prstGeom>
          <a:noFill/>
        </p:spPr>
        <p:txBody>
          <a:bodyPr wrap="square" rtlCol="0">
            <a:spAutoFit/>
          </a:bodyPr>
          <a:lstStyle/>
          <a:p>
            <a:r>
              <a:rPr lang="en-US" dirty="0"/>
              <a:t>Matrix Equality: (</a:t>
            </a:r>
            <a:r>
              <a:rPr lang="en-US" b="1" dirty="0"/>
              <a:t>A </a:t>
            </a:r>
            <a:r>
              <a:rPr lang="en-US" dirty="0"/>
              <a:t>= </a:t>
            </a:r>
            <a:r>
              <a:rPr lang="en-US" b="1" dirty="0"/>
              <a:t>B</a:t>
            </a:r>
            <a:r>
              <a:rPr lang="en-US" dirty="0"/>
              <a:t>) means that </a:t>
            </a:r>
            <a:r>
              <a:rPr lang="en-US" b="1" dirty="0"/>
              <a:t>A </a:t>
            </a:r>
            <a:r>
              <a:rPr lang="en-US" dirty="0"/>
              <a:t>and </a:t>
            </a:r>
            <a:r>
              <a:rPr lang="en-US" b="1" dirty="0"/>
              <a:t>B </a:t>
            </a:r>
            <a:r>
              <a:rPr lang="en-US" dirty="0"/>
              <a:t>have the same number of columns and rows, and the values in the same positions are the same</a:t>
            </a:r>
            <a:endParaRPr lang="en-US" b="1" dirty="0"/>
          </a:p>
        </p:txBody>
      </p:sp>
      <p:sp>
        <p:nvSpPr>
          <p:cNvPr id="5" name="TextBox 4">
            <a:extLst>
              <a:ext uri="{FF2B5EF4-FFF2-40B4-BE49-F238E27FC236}">
                <a16:creationId xmlns:a16="http://schemas.microsoft.com/office/drawing/2014/main" id="{F74A7C6B-A907-F3E4-D4F5-8D7F6E6E7903}"/>
              </a:ext>
            </a:extLst>
          </p:cNvPr>
          <p:cNvSpPr txBox="1"/>
          <p:nvPr/>
        </p:nvSpPr>
        <p:spPr>
          <a:xfrm>
            <a:off x="0" y="8493340"/>
            <a:ext cx="4343400" cy="1200329"/>
          </a:xfrm>
          <a:prstGeom prst="rect">
            <a:avLst/>
          </a:prstGeom>
          <a:noFill/>
        </p:spPr>
        <p:txBody>
          <a:bodyPr wrap="square" rtlCol="0">
            <a:spAutoFit/>
          </a:bodyPr>
          <a:lstStyle/>
          <a:p>
            <a:r>
              <a:rPr lang="en-US" dirty="0"/>
              <a:t>Matrix Addition: (</a:t>
            </a:r>
            <a:r>
              <a:rPr lang="en-US" b="1" dirty="0"/>
              <a:t>A </a:t>
            </a:r>
            <a:r>
              <a:rPr lang="en-US" dirty="0"/>
              <a:t>+ </a:t>
            </a:r>
            <a:r>
              <a:rPr lang="en-US" b="1" dirty="0"/>
              <a:t>B </a:t>
            </a:r>
            <a:r>
              <a:rPr lang="en-US" dirty="0"/>
              <a:t>= </a:t>
            </a:r>
            <a:r>
              <a:rPr lang="en-US" b="1" dirty="0"/>
              <a:t>C</a:t>
            </a:r>
            <a:r>
              <a:rPr lang="en-US" dirty="0"/>
              <a:t>) means that </a:t>
            </a:r>
            <a:r>
              <a:rPr lang="en-US" b="1" dirty="0"/>
              <a:t>A</a:t>
            </a:r>
            <a:r>
              <a:rPr lang="en-US" dirty="0"/>
              <a:t> and </a:t>
            </a:r>
            <a:r>
              <a:rPr lang="en-US" b="1" dirty="0"/>
              <a:t>B </a:t>
            </a:r>
            <a:r>
              <a:rPr lang="en-US" dirty="0"/>
              <a:t>had the same numbers or rows and columns, and </a:t>
            </a:r>
            <a:r>
              <a:rPr lang="en-US" b="1" dirty="0"/>
              <a:t>C</a:t>
            </a:r>
            <a:r>
              <a:rPr lang="en-US" dirty="0"/>
              <a:t> is the values in the same positions in </a:t>
            </a:r>
            <a:r>
              <a:rPr lang="en-US" b="1" dirty="0"/>
              <a:t>A </a:t>
            </a:r>
            <a:r>
              <a:rPr lang="en-US" dirty="0"/>
              <a:t>and </a:t>
            </a:r>
            <a:r>
              <a:rPr lang="en-US" b="1" dirty="0"/>
              <a:t>B </a:t>
            </a:r>
            <a:r>
              <a:rPr lang="en-US" dirty="0"/>
              <a:t>added together</a:t>
            </a:r>
          </a:p>
        </p:txBody>
      </p:sp>
      <p:pic>
        <p:nvPicPr>
          <p:cNvPr id="6" name="Picture 5">
            <a:extLst>
              <a:ext uri="{FF2B5EF4-FFF2-40B4-BE49-F238E27FC236}">
                <a16:creationId xmlns:a16="http://schemas.microsoft.com/office/drawing/2014/main" id="{29891503-9F94-AB81-6C8C-E9D82A1B38CB}"/>
              </a:ext>
            </a:extLst>
          </p:cNvPr>
          <p:cNvPicPr>
            <a:picLocks noChangeAspect="1"/>
          </p:cNvPicPr>
          <p:nvPr/>
        </p:nvPicPr>
        <p:blipFill>
          <a:blip r:embed="rId2"/>
          <a:stretch>
            <a:fillRect/>
          </a:stretch>
        </p:blipFill>
        <p:spPr>
          <a:xfrm>
            <a:off x="4343400" y="8416981"/>
            <a:ext cx="3778469" cy="3569304"/>
          </a:xfrm>
          <a:prstGeom prst="rect">
            <a:avLst/>
          </a:prstGeom>
        </p:spPr>
      </p:pic>
      <p:sp>
        <p:nvSpPr>
          <p:cNvPr id="7" name="TextBox 6">
            <a:extLst>
              <a:ext uri="{FF2B5EF4-FFF2-40B4-BE49-F238E27FC236}">
                <a16:creationId xmlns:a16="http://schemas.microsoft.com/office/drawing/2014/main" id="{4F12A915-C1FD-EE14-A7E0-2E9AD3DF732C}"/>
              </a:ext>
            </a:extLst>
          </p:cNvPr>
          <p:cNvSpPr txBox="1"/>
          <p:nvPr/>
        </p:nvSpPr>
        <p:spPr>
          <a:xfrm>
            <a:off x="0" y="9798156"/>
            <a:ext cx="4343400" cy="2308324"/>
          </a:xfrm>
          <a:prstGeom prst="rect">
            <a:avLst/>
          </a:prstGeom>
          <a:noFill/>
        </p:spPr>
        <p:txBody>
          <a:bodyPr wrap="square" rtlCol="0">
            <a:spAutoFit/>
          </a:bodyPr>
          <a:lstStyle/>
          <a:p>
            <a:r>
              <a:rPr lang="en-US" dirty="0"/>
              <a:t>Matrix Multiplication: The element in the resulting matrix is found by doing the scalar product for the values in the original matrices of the same column and row.</a:t>
            </a:r>
          </a:p>
          <a:p>
            <a:br>
              <a:rPr lang="en-US" dirty="0"/>
            </a:br>
            <a:r>
              <a:rPr lang="en-US" dirty="0"/>
              <a:t>The first matrix should have as many rows  as the second has columns</a:t>
            </a:r>
          </a:p>
        </p:txBody>
      </p:sp>
      <p:pic>
        <p:nvPicPr>
          <p:cNvPr id="18" name="Picture 17">
            <a:extLst>
              <a:ext uri="{FF2B5EF4-FFF2-40B4-BE49-F238E27FC236}">
                <a16:creationId xmlns:a16="http://schemas.microsoft.com/office/drawing/2014/main" id="{5D5BD57A-6293-C513-D8D6-33C4B4AAD398}"/>
              </a:ext>
            </a:extLst>
          </p:cNvPr>
          <p:cNvPicPr>
            <a:picLocks noChangeAspect="1"/>
          </p:cNvPicPr>
          <p:nvPr/>
        </p:nvPicPr>
        <p:blipFill>
          <a:blip r:embed="rId3"/>
          <a:stretch>
            <a:fillRect/>
          </a:stretch>
        </p:blipFill>
        <p:spPr>
          <a:xfrm>
            <a:off x="922283" y="4642234"/>
            <a:ext cx="6842234" cy="2346492"/>
          </a:xfrm>
          <a:prstGeom prst="rect">
            <a:avLst/>
          </a:prstGeom>
        </p:spPr>
      </p:pic>
      <p:sp>
        <p:nvSpPr>
          <p:cNvPr id="8" name="TextBox 7">
            <a:extLst>
              <a:ext uri="{FF2B5EF4-FFF2-40B4-BE49-F238E27FC236}">
                <a16:creationId xmlns:a16="http://schemas.microsoft.com/office/drawing/2014/main" id="{C399CD43-C12F-933C-5620-AEBDA7B44BFF}"/>
              </a:ext>
            </a:extLst>
          </p:cNvPr>
          <p:cNvSpPr txBox="1"/>
          <p:nvPr/>
        </p:nvSpPr>
        <p:spPr>
          <a:xfrm>
            <a:off x="0" y="-1153"/>
            <a:ext cx="7816242" cy="461665"/>
          </a:xfrm>
          <a:prstGeom prst="rect">
            <a:avLst/>
          </a:prstGeom>
          <a:noFill/>
        </p:spPr>
        <p:txBody>
          <a:bodyPr wrap="none" rtlCol="0">
            <a:spAutoFit/>
          </a:bodyPr>
          <a:lstStyle/>
          <a:p>
            <a:r>
              <a:rPr lang="en-US" sz="2400" dirty="0"/>
              <a:t>Fundamental mathematics to know: Vectors and Matrices</a:t>
            </a:r>
          </a:p>
        </p:txBody>
      </p:sp>
      <p:sp>
        <p:nvSpPr>
          <p:cNvPr id="9" name="TextBox 8">
            <a:extLst>
              <a:ext uri="{FF2B5EF4-FFF2-40B4-BE49-F238E27FC236}">
                <a16:creationId xmlns:a16="http://schemas.microsoft.com/office/drawing/2014/main" id="{0AADD4ED-B52E-A46D-A552-9D638E979823}"/>
              </a:ext>
            </a:extLst>
          </p:cNvPr>
          <p:cNvSpPr txBox="1"/>
          <p:nvPr/>
        </p:nvSpPr>
        <p:spPr>
          <a:xfrm>
            <a:off x="1" y="695862"/>
            <a:ext cx="4707555" cy="1200329"/>
          </a:xfrm>
          <a:prstGeom prst="rect">
            <a:avLst/>
          </a:prstGeom>
          <a:noFill/>
        </p:spPr>
        <p:txBody>
          <a:bodyPr wrap="square" rtlCol="0">
            <a:spAutoFit/>
          </a:bodyPr>
          <a:lstStyle/>
          <a:p>
            <a:r>
              <a:rPr lang="en-US" dirty="0"/>
              <a:t>A matrix is characterized by the number of rows and columns it has.  Rows are the horizontal elements and columns are the vertical elements.</a:t>
            </a:r>
          </a:p>
        </p:txBody>
      </p:sp>
      <p:pic>
        <p:nvPicPr>
          <p:cNvPr id="13" name="Picture 12">
            <a:extLst>
              <a:ext uri="{FF2B5EF4-FFF2-40B4-BE49-F238E27FC236}">
                <a16:creationId xmlns:a16="http://schemas.microsoft.com/office/drawing/2014/main" id="{399404D0-CDB7-1D28-E83D-8809F0C1F08B}"/>
              </a:ext>
            </a:extLst>
          </p:cNvPr>
          <p:cNvPicPr>
            <a:picLocks noChangeAspect="1"/>
          </p:cNvPicPr>
          <p:nvPr/>
        </p:nvPicPr>
        <p:blipFill>
          <a:blip r:embed="rId4"/>
          <a:stretch>
            <a:fillRect/>
          </a:stretch>
        </p:blipFill>
        <p:spPr>
          <a:xfrm>
            <a:off x="4759657" y="420589"/>
            <a:ext cx="3903332" cy="2785966"/>
          </a:xfrm>
          <a:prstGeom prst="rect">
            <a:avLst/>
          </a:prstGeom>
        </p:spPr>
      </p:pic>
      <p:sp>
        <p:nvSpPr>
          <p:cNvPr id="14" name="TextBox 13">
            <a:extLst>
              <a:ext uri="{FF2B5EF4-FFF2-40B4-BE49-F238E27FC236}">
                <a16:creationId xmlns:a16="http://schemas.microsoft.com/office/drawing/2014/main" id="{AADC5E97-FDB6-8728-DF3D-E9ADCF9CF64E}"/>
              </a:ext>
            </a:extLst>
          </p:cNvPr>
          <p:cNvSpPr txBox="1"/>
          <p:nvPr/>
        </p:nvSpPr>
        <p:spPr>
          <a:xfrm>
            <a:off x="5190090" y="3392047"/>
            <a:ext cx="3090040" cy="646331"/>
          </a:xfrm>
          <a:prstGeom prst="rect">
            <a:avLst/>
          </a:prstGeom>
          <a:noFill/>
        </p:spPr>
        <p:txBody>
          <a:bodyPr wrap="square" rtlCol="0">
            <a:spAutoFit/>
          </a:bodyPr>
          <a:lstStyle/>
          <a:p>
            <a:pPr algn="ctr"/>
            <a:r>
              <a:rPr lang="en-US" dirty="0"/>
              <a:t>General matrix with m rows and n columns</a:t>
            </a:r>
          </a:p>
        </p:txBody>
      </p:sp>
      <p:pic>
        <p:nvPicPr>
          <p:cNvPr id="16" name="Picture 15">
            <a:extLst>
              <a:ext uri="{FF2B5EF4-FFF2-40B4-BE49-F238E27FC236}">
                <a16:creationId xmlns:a16="http://schemas.microsoft.com/office/drawing/2014/main" id="{4D8898E8-0F81-1ED8-76D7-54045C03BC1B}"/>
              </a:ext>
            </a:extLst>
          </p:cNvPr>
          <p:cNvPicPr>
            <a:picLocks noChangeAspect="1"/>
          </p:cNvPicPr>
          <p:nvPr/>
        </p:nvPicPr>
        <p:blipFill>
          <a:blip r:embed="rId5"/>
          <a:stretch>
            <a:fillRect/>
          </a:stretch>
        </p:blipFill>
        <p:spPr>
          <a:xfrm>
            <a:off x="23051" y="2264879"/>
            <a:ext cx="4661453" cy="2195927"/>
          </a:xfrm>
          <a:prstGeom prst="rect">
            <a:avLst/>
          </a:prstGeom>
        </p:spPr>
      </p:pic>
    </p:spTree>
    <p:extLst>
      <p:ext uri="{BB962C8B-B14F-4D97-AF65-F5344CB8AC3E}">
        <p14:creationId xmlns:p14="http://schemas.microsoft.com/office/powerpoint/2010/main" val="2668114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EEC3F7-6ABD-2435-C5D2-7489825E90EB}"/>
              </a:ext>
            </a:extLst>
          </p:cNvPr>
          <p:cNvSpPr txBox="1"/>
          <p:nvPr/>
        </p:nvSpPr>
        <p:spPr>
          <a:xfrm>
            <a:off x="1710179" y="215679"/>
            <a:ext cx="5266442" cy="830997"/>
          </a:xfrm>
          <a:prstGeom prst="rect">
            <a:avLst/>
          </a:prstGeom>
          <a:noFill/>
        </p:spPr>
        <p:txBody>
          <a:bodyPr wrap="none" rtlCol="0">
            <a:spAutoFit/>
          </a:bodyPr>
          <a:lstStyle/>
          <a:p>
            <a:r>
              <a:rPr lang="en-US" sz="4800" dirty="0"/>
              <a:t>Chapter 2: MATLAB</a:t>
            </a:r>
          </a:p>
        </p:txBody>
      </p:sp>
      <p:sp>
        <p:nvSpPr>
          <p:cNvPr id="3" name="TextBox 2">
            <a:extLst>
              <a:ext uri="{FF2B5EF4-FFF2-40B4-BE49-F238E27FC236}">
                <a16:creationId xmlns:a16="http://schemas.microsoft.com/office/drawing/2014/main" id="{B38A0FE9-6808-5F34-0F94-FC132651BBD2}"/>
              </a:ext>
            </a:extLst>
          </p:cNvPr>
          <p:cNvSpPr txBox="1"/>
          <p:nvPr/>
        </p:nvSpPr>
        <p:spPr>
          <a:xfrm>
            <a:off x="0" y="1046676"/>
            <a:ext cx="7554825" cy="6740307"/>
          </a:xfrm>
          <a:prstGeom prst="rect">
            <a:avLst/>
          </a:prstGeom>
          <a:noFill/>
        </p:spPr>
        <p:txBody>
          <a:bodyPr wrap="none" rtlCol="0">
            <a:spAutoFit/>
          </a:bodyPr>
          <a:lstStyle/>
          <a:p>
            <a:r>
              <a:rPr lang="en-US" dirty="0"/>
              <a:t>Variables</a:t>
            </a:r>
          </a:p>
          <a:p>
            <a:pPr marL="285750" indent="-285750">
              <a:buFont typeface="Arial" panose="020B0604020202020204" pitchFamily="34" charset="0"/>
              <a:buChar char="•"/>
            </a:pPr>
            <a:r>
              <a:rPr lang="en-US" dirty="0"/>
              <a:t>Can store numbers, strings or unknown quantities</a:t>
            </a:r>
          </a:p>
          <a:p>
            <a:pPr marL="285750" indent="-285750">
              <a:buFont typeface="Arial" panose="020B0604020202020204" pitchFamily="34" charset="0"/>
              <a:buChar char="•"/>
            </a:pPr>
            <a:r>
              <a:rPr lang="en-US" dirty="0"/>
              <a:t>Variable names operate like python, assignments are like python as well</a:t>
            </a:r>
          </a:p>
          <a:p>
            <a:pPr marL="285750" indent="-285750">
              <a:buFont typeface="Arial" panose="020B0604020202020204" pitchFamily="34" charset="0"/>
              <a:buChar char="•"/>
            </a:pPr>
            <a:r>
              <a:rPr lang="en-US" dirty="0"/>
              <a:t>Globally defined</a:t>
            </a:r>
          </a:p>
          <a:p>
            <a:pPr marL="285750" indent="-285750">
              <a:buFont typeface="Arial" panose="020B0604020202020204" pitchFamily="34" charset="0"/>
              <a:buChar char="•"/>
            </a:pPr>
            <a:r>
              <a:rPr lang="en-US" dirty="0"/>
              <a:t>Floats are double by default</a:t>
            </a:r>
          </a:p>
          <a:p>
            <a:pPr marL="285750" indent="-285750">
              <a:buFont typeface="Arial" panose="020B0604020202020204" pitchFamily="34" charset="0"/>
              <a:buChar char="•"/>
            </a:pPr>
            <a:endParaRPr lang="en-US" dirty="0"/>
          </a:p>
          <a:p>
            <a:r>
              <a:rPr lang="en-US" dirty="0"/>
              <a:t>Operators</a:t>
            </a:r>
          </a:p>
          <a:p>
            <a:pPr marL="285750" indent="-285750">
              <a:buFont typeface="Arial" panose="020B0604020202020204" pitchFamily="34" charset="0"/>
              <a:buChar char="•"/>
            </a:pPr>
            <a:r>
              <a:rPr lang="en-US" dirty="0"/>
              <a:t>‘+’ addition</a:t>
            </a:r>
          </a:p>
          <a:p>
            <a:pPr marL="285750" indent="-285750">
              <a:buFont typeface="Arial" panose="020B0604020202020204" pitchFamily="34" charset="0"/>
              <a:buChar char="•"/>
            </a:pPr>
            <a:r>
              <a:rPr lang="en-US" dirty="0"/>
              <a:t>‘-’ subtraction</a:t>
            </a:r>
          </a:p>
          <a:p>
            <a:pPr marL="285750" indent="-285750">
              <a:buFont typeface="Arial" panose="020B0604020202020204" pitchFamily="34" charset="0"/>
              <a:buChar char="•"/>
            </a:pPr>
            <a:r>
              <a:rPr lang="en-US" dirty="0"/>
              <a:t>‘*’ multiplication</a:t>
            </a:r>
          </a:p>
          <a:p>
            <a:pPr marL="285750" indent="-285750">
              <a:buFont typeface="Arial" panose="020B0604020202020204" pitchFamily="34" charset="0"/>
              <a:buChar char="•"/>
            </a:pPr>
            <a:r>
              <a:rPr lang="en-US" dirty="0"/>
              <a:t>‘/’ division</a:t>
            </a:r>
          </a:p>
          <a:p>
            <a:pPr marL="285750" indent="-285750">
              <a:buFont typeface="Arial" panose="020B0604020202020204" pitchFamily="34" charset="0"/>
              <a:buChar char="•"/>
            </a:pPr>
            <a:r>
              <a:rPr lang="en-US" dirty="0"/>
              <a:t>‘^’ exponentiation</a:t>
            </a:r>
          </a:p>
          <a:p>
            <a:pPr marL="285750" indent="-285750">
              <a:buFont typeface="Arial" panose="020B0604020202020204" pitchFamily="34" charset="0"/>
              <a:buChar char="•"/>
            </a:pPr>
            <a:endParaRPr lang="en-US" dirty="0"/>
          </a:p>
          <a:p>
            <a:r>
              <a:rPr lang="en-US" dirty="0"/>
              <a:t>Syntax special variables</a:t>
            </a:r>
          </a:p>
          <a:p>
            <a:pPr marL="285750" indent="-285750">
              <a:buFont typeface="Arial" panose="020B0604020202020204" pitchFamily="34" charset="0"/>
              <a:buChar char="•"/>
            </a:pPr>
            <a:r>
              <a:rPr lang="en-US" dirty="0"/>
              <a:t>‘ans’ used to store the result of an expression</a:t>
            </a:r>
          </a:p>
          <a:p>
            <a:pPr marL="285750" indent="-285750">
              <a:buFont typeface="Arial" panose="020B0604020202020204" pitchFamily="34" charset="0"/>
              <a:buChar char="•"/>
            </a:pPr>
            <a:r>
              <a:rPr lang="en-US" dirty="0"/>
              <a:t>‘clock’ variable that contains the current time</a:t>
            </a:r>
          </a:p>
          <a:p>
            <a:pPr marL="285750" indent="-285750">
              <a:buFont typeface="Arial" panose="020B0604020202020204" pitchFamily="34" charset="0"/>
              <a:buChar char="•"/>
            </a:pPr>
            <a:r>
              <a:rPr lang="en-US" dirty="0"/>
              <a:t>‘date’ contains the current day</a:t>
            </a:r>
          </a:p>
          <a:p>
            <a:pPr marL="285750" indent="-285750">
              <a:buFont typeface="Arial" panose="020B0604020202020204" pitchFamily="34" charset="0"/>
              <a:buChar char="•"/>
            </a:pPr>
            <a:r>
              <a:rPr lang="en-US" dirty="0"/>
              <a:t>‘i’ sqrt(-1)</a:t>
            </a:r>
          </a:p>
          <a:p>
            <a:pPr marL="285750" indent="-285750">
              <a:buFont typeface="Arial" panose="020B0604020202020204" pitchFamily="34" charset="0"/>
              <a:buChar char="•"/>
            </a:pPr>
            <a:r>
              <a:rPr lang="en-US" dirty="0"/>
              <a:t>‘Inf’ when a number exceeds the maximum or minimum number</a:t>
            </a:r>
          </a:p>
          <a:p>
            <a:pPr marL="742950" lvl="1" indent="-285750">
              <a:buFont typeface="Arial" panose="020B0604020202020204" pitchFamily="34" charset="0"/>
              <a:buChar char="•"/>
            </a:pPr>
            <a:r>
              <a:rPr lang="en-US" dirty="0"/>
              <a:t>&gt;1.7E308 or &lt;-1.7E308</a:t>
            </a:r>
          </a:p>
          <a:p>
            <a:pPr marL="285750" indent="-285750">
              <a:buFont typeface="Arial" panose="020B0604020202020204" pitchFamily="34" charset="0"/>
              <a:buChar char="•"/>
            </a:pPr>
            <a:r>
              <a:rPr lang="en-US" dirty="0"/>
              <a:t>‘j’ sqrt(-1)</a:t>
            </a:r>
          </a:p>
          <a:p>
            <a:pPr marL="285750" indent="-285750">
              <a:buFont typeface="Arial" panose="020B0604020202020204" pitchFamily="34" charset="0"/>
              <a:buChar char="•"/>
            </a:pPr>
            <a:r>
              <a:rPr lang="en-US" dirty="0"/>
              <a:t>‘NaN’ stands for not a number</a:t>
            </a:r>
          </a:p>
          <a:p>
            <a:pPr marL="742950" lvl="1" indent="-285750">
              <a:buFont typeface="Arial" panose="020B0604020202020204" pitchFamily="34" charset="0"/>
              <a:buChar char="•"/>
            </a:pPr>
            <a:r>
              <a:rPr lang="en-US" dirty="0"/>
              <a:t>Usually, the result of an undefined math operation (0/0 or log(-2))</a:t>
            </a:r>
          </a:p>
          <a:p>
            <a:pPr marL="285750" indent="-285750">
              <a:buFont typeface="Arial" panose="020B0604020202020204" pitchFamily="34" charset="0"/>
              <a:buChar char="•"/>
            </a:pPr>
            <a:r>
              <a:rPr lang="en-US" dirty="0"/>
              <a:t>‘pi’ pi to 15 sig digits</a:t>
            </a:r>
          </a:p>
        </p:txBody>
      </p:sp>
      <p:pic>
        <p:nvPicPr>
          <p:cNvPr id="5" name="Picture 4">
            <a:extLst>
              <a:ext uri="{FF2B5EF4-FFF2-40B4-BE49-F238E27FC236}">
                <a16:creationId xmlns:a16="http://schemas.microsoft.com/office/drawing/2014/main" id="{C373702F-BCA4-ADAB-8CFC-8D59DCFB2F2B}"/>
              </a:ext>
            </a:extLst>
          </p:cNvPr>
          <p:cNvPicPr>
            <a:picLocks noChangeAspect="1"/>
          </p:cNvPicPr>
          <p:nvPr/>
        </p:nvPicPr>
        <p:blipFill>
          <a:blip r:embed="rId2"/>
          <a:stretch>
            <a:fillRect/>
          </a:stretch>
        </p:blipFill>
        <p:spPr>
          <a:xfrm>
            <a:off x="127000" y="7688017"/>
            <a:ext cx="8432800" cy="4503983"/>
          </a:xfrm>
          <a:prstGeom prst="rect">
            <a:avLst/>
          </a:prstGeom>
        </p:spPr>
      </p:pic>
    </p:spTree>
    <p:extLst>
      <p:ext uri="{BB962C8B-B14F-4D97-AF65-F5344CB8AC3E}">
        <p14:creationId xmlns:p14="http://schemas.microsoft.com/office/powerpoint/2010/main" val="2443503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AABF43-1270-4988-9A69-7F4A9212BA13}"/>
              </a:ext>
            </a:extLst>
          </p:cNvPr>
          <p:cNvPicPr>
            <a:picLocks noChangeAspect="1"/>
          </p:cNvPicPr>
          <p:nvPr/>
        </p:nvPicPr>
        <p:blipFill>
          <a:blip r:embed="rId2"/>
          <a:stretch>
            <a:fillRect/>
          </a:stretch>
        </p:blipFill>
        <p:spPr>
          <a:xfrm>
            <a:off x="2375830" y="105405"/>
            <a:ext cx="3935139" cy="3540882"/>
          </a:xfrm>
          <a:prstGeom prst="rect">
            <a:avLst/>
          </a:prstGeom>
        </p:spPr>
      </p:pic>
      <p:pic>
        <p:nvPicPr>
          <p:cNvPr id="7" name="Picture 6">
            <a:extLst>
              <a:ext uri="{FF2B5EF4-FFF2-40B4-BE49-F238E27FC236}">
                <a16:creationId xmlns:a16="http://schemas.microsoft.com/office/drawing/2014/main" id="{B11B3BC2-D5D5-F664-29E8-FBA51CE6ACDE}"/>
              </a:ext>
            </a:extLst>
          </p:cNvPr>
          <p:cNvPicPr>
            <a:picLocks noChangeAspect="1"/>
          </p:cNvPicPr>
          <p:nvPr/>
        </p:nvPicPr>
        <p:blipFill>
          <a:blip r:embed="rId3"/>
          <a:stretch>
            <a:fillRect/>
          </a:stretch>
        </p:blipFill>
        <p:spPr>
          <a:xfrm>
            <a:off x="0" y="3768761"/>
            <a:ext cx="8686800" cy="2636492"/>
          </a:xfrm>
          <a:prstGeom prst="rect">
            <a:avLst/>
          </a:prstGeom>
        </p:spPr>
      </p:pic>
      <p:sp>
        <p:nvSpPr>
          <p:cNvPr id="8" name="TextBox 7">
            <a:extLst>
              <a:ext uri="{FF2B5EF4-FFF2-40B4-BE49-F238E27FC236}">
                <a16:creationId xmlns:a16="http://schemas.microsoft.com/office/drawing/2014/main" id="{DF04E402-9DE9-73DC-5745-EBC5C88BA713}"/>
              </a:ext>
            </a:extLst>
          </p:cNvPr>
          <p:cNvSpPr txBox="1"/>
          <p:nvPr/>
        </p:nvSpPr>
        <p:spPr>
          <a:xfrm>
            <a:off x="0" y="7092262"/>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Use a semicolon at the end of a line to prevent it from printing on the command line</a:t>
            </a:r>
          </a:p>
          <a:p>
            <a:pPr marL="285750" indent="-285750">
              <a:buFont typeface="Arial" panose="020B0604020202020204" pitchFamily="34" charset="0"/>
              <a:buChar char="•"/>
            </a:pPr>
            <a:r>
              <a:rPr lang="en-US" dirty="0"/>
              <a:t>Use ‘%’ to comment</a:t>
            </a:r>
          </a:p>
          <a:p>
            <a:pPr marL="285750" indent="-285750">
              <a:buFont typeface="Arial" panose="020B0604020202020204" pitchFamily="34" charset="0"/>
              <a:buChar char="•"/>
            </a:pPr>
            <a:r>
              <a:rPr lang="en-US" dirty="0"/>
              <a:t>Use ‘%%’ to designate sections</a:t>
            </a:r>
          </a:p>
        </p:txBody>
      </p:sp>
      <p:sp>
        <p:nvSpPr>
          <p:cNvPr id="9" name="TextBox 8">
            <a:extLst>
              <a:ext uri="{FF2B5EF4-FFF2-40B4-BE49-F238E27FC236}">
                <a16:creationId xmlns:a16="http://schemas.microsoft.com/office/drawing/2014/main" id="{FBBFAFBF-8BF7-2899-492A-ECB482595691}"/>
              </a:ext>
            </a:extLst>
          </p:cNvPr>
          <p:cNvSpPr txBox="1"/>
          <p:nvPr/>
        </p:nvSpPr>
        <p:spPr>
          <a:xfrm>
            <a:off x="0" y="6629795"/>
            <a:ext cx="1560042" cy="461665"/>
          </a:xfrm>
          <a:prstGeom prst="rect">
            <a:avLst/>
          </a:prstGeom>
          <a:noFill/>
        </p:spPr>
        <p:txBody>
          <a:bodyPr wrap="none" rtlCol="0">
            <a:spAutoFit/>
          </a:bodyPr>
          <a:lstStyle/>
          <a:p>
            <a:r>
              <a:rPr lang="en-US" sz="2400" dirty="0"/>
              <a:t>Some Tips</a:t>
            </a:r>
          </a:p>
        </p:txBody>
      </p:sp>
    </p:spTree>
    <p:extLst>
      <p:ext uri="{BB962C8B-B14F-4D97-AF65-F5344CB8AC3E}">
        <p14:creationId xmlns:p14="http://schemas.microsoft.com/office/powerpoint/2010/main" val="3295380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AA76E8-040E-34F4-315D-92C6FF39AC8B}"/>
              </a:ext>
            </a:extLst>
          </p:cNvPr>
          <p:cNvSpPr txBox="1"/>
          <p:nvPr/>
        </p:nvSpPr>
        <p:spPr>
          <a:xfrm>
            <a:off x="0" y="0"/>
            <a:ext cx="3443956" cy="523220"/>
          </a:xfrm>
          <a:prstGeom prst="rect">
            <a:avLst/>
          </a:prstGeom>
          <a:noFill/>
        </p:spPr>
        <p:txBody>
          <a:bodyPr wrap="none" rtlCol="0">
            <a:spAutoFit/>
          </a:bodyPr>
          <a:lstStyle/>
          <a:p>
            <a:r>
              <a:rPr lang="en-US" sz="2800" dirty="0"/>
              <a:t>Matrices and Vectors</a:t>
            </a:r>
          </a:p>
        </p:txBody>
      </p:sp>
      <p:sp>
        <p:nvSpPr>
          <p:cNvPr id="3" name="TextBox 2">
            <a:extLst>
              <a:ext uri="{FF2B5EF4-FFF2-40B4-BE49-F238E27FC236}">
                <a16:creationId xmlns:a16="http://schemas.microsoft.com/office/drawing/2014/main" id="{7ED9BEFA-0357-8C60-116E-72B7EA619A73}"/>
              </a:ext>
            </a:extLst>
          </p:cNvPr>
          <p:cNvSpPr txBox="1"/>
          <p:nvPr/>
        </p:nvSpPr>
        <p:spPr>
          <a:xfrm>
            <a:off x="1" y="523220"/>
            <a:ext cx="4343400" cy="2862322"/>
          </a:xfrm>
          <a:prstGeom prst="rect">
            <a:avLst/>
          </a:prstGeom>
          <a:noFill/>
        </p:spPr>
        <p:txBody>
          <a:bodyPr wrap="square" rtlCol="0">
            <a:spAutoFit/>
          </a:bodyPr>
          <a:lstStyle/>
          <a:p>
            <a:r>
              <a:rPr lang="en-US" dirty="0"/>
              <a:t>Creating vectors</a:t>
            </a:r>
          </a:p>
          <a:p>
            <a:pPr marL="285750" indent="-285750">
              <a:buFont typeface="Arial" panose="020B0604020202020204" pitchFamily="34" charset="0"/>
              <a:buChar char="•"/>
            </a:pPr>
            <a:r>
              <a:rPr lang="en-US" dirty="0"/>
              <a:t>Creating a row vector: v = [1, 2, 3]</a:t>
            </a:r>
          </a:p>
          <a:p>
            <a:pPr marL="285750" indent="-285750">
              <a:buFont typeface="Arial" panose="020B0604020202020204" pitchFamily="34" charset="0"/>
              <a:buChar char="•"/>
            </a:pPr>
            <a:r>
              <a:rPr lang="en-US" dirty="0"/>
              <a:t>Creating a column vector: v=[1; 2; 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Creating a larger vector:</a:t>
            </a:r>
          </a:p>
          <a:p>
            <a:pPr marL="742950" lvl="1" indent="-285750">
              <a:buFont typeface="Arial" panose="020B0604020202020204" pitchFamily="34" charset="0"/>
              <a:buChar char="•"/>
            </a:pPr>
            <a:r>
              <a:rPr lang="en-US" dirty="0"/>
              <a:t>v = [start:step:stop]</a:t>
            </a:r>
          </a:p>
          <a:p>
            <a:pPr marL="1200150" lvl="2" indent="-285750">
              <a:buFont typeface="Arial" panose="020B0604020202020204" pitchFamily="34" charset="0"/>
              <a:buChar char="•"/>
            </a:pPr>
            <a:r>
              <a:rPr lang="en-US" dirty="0"/>
              <a:t>The stop is inclusive</a:t>
            </a:r>
          </a:p>
          <a:p>
            <a:pPr marL="742950" lvl="1" indent="-285750">
              <a:buFont typeface="Arial" panose="020B0604020202020204" pitchFamily="34" charset="0"/>
              <a:buChar char="•"/>
            </a:pPr>
            <a:r>
              <a:rPr lang="en-US" dirty="0"/>
              <a:t>v = Linspace(start, stop, # of indices)</a:t>
            </a:r>
          </a:p>
          <a:p>
            <a:pPr marL="742950" lvl="1"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ECAF3E1B-1BAF-FFCD-2508-8D6B70807EDB}"/>
              </a:ext>
            </a:extLst>
          </p:cNvPr>
          <p:cNvSpPr txBox="1"/>
          <p:nvPr/>
        </p:nvSpPr>
        <p:spPr>
          <a:xfrm>
            <a:off x="4343399" y="0"/>
            <a:ext cx="4343400" cy="4247317"/>
          </a:xfrm>
          <a:prstGeom prst="rect">
            <a:avLst/>
          </a:prstGeom>
          <a:noFill/>
        </p:spPr>
        <p:txBody>
          <a:bodyPr wrap="square" rtlCol="0">
            <a:spAutoFit/>
          </a:bodyPr>
          <a:lstStyle/>
          <a:p>
            <a:endParaRPr lang="en-US" dirty="0"/>
          </a:p>
          <a:p>
            <a:r>
              <a:rPr lang="en-US" dirty="0"/>
              <a:t>Transposing Vectors</a:t>
            </a:r>
          </a:p>
          <a:p>
            <a:pPr marL="285750" indent="-285750">
              <a:buFont typeface="Arial" panose="020B0604020202020204" pitchFamily="34" charset="0"/>
              <a:buChar char="•"/>
            </a:pPr>
            <a:r>
              <a:rPr lang="en-US" dirty="0"/>
              <a:t>v = v’</a:t>
            </a:r>
          </a:p>
          <a:p>
            <a:pPr marL="285750" indent="-285750">
              <a:buFont typeface="Arial" panose="020B0604020202020204" pitchFamily="34" charset="0"/>
              <a:buChar char="•"/>
            </a:pPr>
            <a:r>
              <a:rPr lang="en-US" dirty="0"/>
              <a:t>v = transpose(v)</a:t>
            </a:r>
          </a:p>
          <a:p>
            <a:pPr marL="285750" indent="-285750">
              <a:buFont typeface="Arial" panose="020B0604020202020204" pitchFamily="34" charset="0"/>
              <a:buChar char="•"/>
            </a:pPr>
            <a:endParaRPr lang="en-US" dirty="0"/>
          </a:p>
          <a:p>
            <a:r>
              <a:rPr lang="en-US" dirty="0"/>
              <a:t>Some Vector info</a:t>
            </a:r>
          </a:p>
          <a:p>
            <a:pPr marL="285750" indent="-285750">
              <a:buFont typeface="Arial" panose="020B0604020202020204" pitchFamily="34" charset="0"/>
              <a:buChar char="•"/>
            </a:pPr>
            <a:r>
              <a:rPr lang="en-US" dirty="0"/>
              <a:t>Get a certain value from a vector</a:t>
            </a:r>
          </a:p>
          <a:p>
            <a:pPr marL="742950" lvl="1" indent="-285750">
              <a:buFont typeface="Arial" panose="020B0604020202020204" pitchFamily="34" charset="0"/>
              <a:buChar char="•"/>
            </a:pPr>
            <a:r>
              <a:rPr lang="en-US" dirty="0"/>
              <a:t>v(index)</a:t>
            </a:r>
          </a:p>
          <a:p>
            <a:pPr marL="1200150" lvl="2" indent="-285750">
              <a:buFont typeface="Arial" panose="020B0604020202020204" pitchFamily="34" charset="0"/>
              <a:buChar char="•"/>
            </a:pPr>
            <a:r>
              <a:rPr lang="en-US" dirty="0"/>
              <a:t>Indices start at 1, not 0</a:t>
            </a:r>
          </a:p>
          <a:p>
            <a:pPr marL="285750" indent="-285750">
              <a:buFont typeface="Arial" panose="020B0604020202020204" pitchFamily="34" charset="0"/>
              <a:buChar char="•"/>
            </a:pPr>
            <a:r>
              <a:rPr lang="en-US" dirty="0"/>
              <a:t>Max and min</a:t>
            </a:r>
          </a:p>
          <a:p>
            <a:pPr marL="742950" lvl="1" indent="-285750">
              <a:buFont typeface="Arial" panose="020B0604020202020204" pitchFamily="34" charset="0"/>
              <a:buChar char="•"/>
            </a:pPr>
            <a:r>
              <a:rPr lang="en-US" dirty="0"/>
              <a:t>[value, index] = max(v)</a:t>
            </a:r>
          </a:p>
          <a:p>
            <a:pPr marL="742950" lvl="1" indent="-285750">
              <a:buFont typeface="Arial" panose="020B0604020202020204" pitchFamily="34" charset="0"/>
              <a:buChar char="•"/>
            </a:pPr>
            <a:r>
              <a:rPr lang="en-US" dirty="0"/>
              <a:t>[value, index] = min(v)</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Length</a:t>
            </a:r>
          </a:p>
          <a:p>
            <a:pPr marL="742950" lvl="1" indent="-285750">
              <a:buFont typeface="Arial" panose="020B0604020202020204" pitchFamily="34" charset="0"/>
              <a:buChar char="•"/>
            </a:pPr>
            <a:r>
              <a:rPr lang="en-US" dirty="0"/>
              <a:t>v_length = length(v)</a:t>
            </a:r>
          </a:p>
        </p:txBody>
      </p:sp>
      <p:sp>
        <p:nvSpPr>
          <p:cNvPr id="5" name="TextBox 4">
            <a:extLst>
              <a:ext uri="{FF2B5EF4-FFF2-40B4-BE49-F238E27FC236}">
                <a16:creationId xmlns:a16="http://schemas.microsoft.com/office/drawing/2014/main" id="{9A1E4592-42AC-B3CE-E77F-50799EBD8089}"/>
              </a:ext>
            </a:extLst>
          </p:cNvPr>
          <p:cNvSpPr txBox="1"/>
          <p:nvPr/>
        </p:nvSpPr>
        <p:spPr>
          <a:xfrm>
            <a:off x="0" y="4770537"/>
            <a:ext cx="4343399" cy="6740307"/>
          </a:xfrm>
          <a:prstGeom prst="rect">
            <a:avLst/>
          </a:prstGeom>
          <a:noFill/>
        </p:spPr>
        <p:txBody>
          <a:bodyPr wrap="square" rtlCol="0">
            <a:spAutoFit/>
          </a:bodyPr>
          <a:lstStyle/>
          <a:p>
            <a:r>
              <a:rPr lang="en-US" dirty="0"/>
              <a:t>Creating Matrices</a:t>
            </a:r>
          </a:p>
          <a:p>
            <a:pPr marL="285750" indent="-285750">
              <a:buFont typeface="Arial" panose="020B0604020202020204" pitchFamily="34" charset="0"/>
              <a:buChar char="•"/>
            </a:pPr>
            <a:r>
              <a:rPr lang="en-US" dirty="0"/>
              <a:t>M = [1, 2, 3; 4, 5, 6]</a:t>
            </a:r>
          </a:p>
          <a:p>
            <a:pPr marL="742950" lvl="1" indent="-285750">
              <a:buFont typeface="Arial" panose="020B0604020202020204" pitchFamily="34" charset="0"/>
              <a:buChar char="•"/>
            </a:pPr>
            <a:r>
              <a:rPr lang="en-US" dirty="0"/>
              <a:t>To make matrices easier to read in the code, use ‘…’ after the row, and proceed to the next row. This will make it, so your matrix looks as it functions in the code.</a:t>
            </a:r>
          </a:p>
          <a:p>
            <a:pPr marL="285750" indent="-285750">
              <a:buFont typeface="Arial" panose="020B0604020202020204" pitchFamily="34" charset="0"/>
              <a:buChar char="•"/>
            </a:pPr>
            <a:r>
              <a:rPr lang="en-US" dirty="0"/>
              <a:t>You can also create them by using vector variables</a:t>
            </a:r>
          </a:p>
          <a:p>
            <a:pPr marL="742950" lvl="1" indent="-285750">
              <a:buFont typeface="Arial" panose="020B0604020202020204" pitchFamily="34" charset="0"/>
              <a:buChar char="•"/>
            </a:pPr>
            <a:r>
              <a:rPr lang="en-US" dirty="0"/>
              <a:t>M = [r1; r2; r3]</a:t>
            </a:r>
          </a:p>
          <a:p>
            <a:pPr marL="285750" indent="-285750">
              <a:buFont typeface="Arial" panose="020B0604020202020204" pitchFamily="34" charset="0"/>
              <a:buChar char="•"/>
            </a:pPr>
            <a:r>
              <a:rPr lang="en-US" dirty="0"/>
              <a:t>Or you can make them with a collection of columns</a:t>
            </a:r>
          </a:p>
          <a:p>
            <a:pPr marL="742950" lvl="1" indent="-285750">
              <a:buFont typeface="Arial" panose="020B0604020202020204" pitchFamily="34" charset="0"/>
              <a:buChar char="•"/>
            </a:pPr>
            <a:r>
              <a:rPr lang="en-US" dirty="0"/>
              <a:t>M = [c1, c2, c3]</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sequences: </a:t>
            </a:r>
          </a:p>
          <a:p>
            <a:pPr marL="742950" lvl="1" indent="-285750">
              <a:buFont typeface="Arial" panose="020B0604020202020204" pitchFamily="34" charset="0"/>
              <a:buChar char="•"/>
            </a:pPr>
            <a:r>
              <a:rPr lang="en-US" dirty="0"/>
              <a:t>M = [start:step:stop;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all 1’s or 0’s</a:t>
            </a:r>
          </a:p>
          <a:p>
            <a:pPr marL="742950" lvl="1" indent="-285750">
              <a:buFont typeface="Arial" panose="020B0604020202020204" pitchFamily="34" charset="0"/>
              <a:buChar char="•"/>
            </a:pPr>
            <a:r>
              <a:rPr lang="en-US" dirty="0"/>
              <a:t>M = ones(height, width)</a:t>
            </a:r>
          </a:p>
          <a:p>
            <a:pPr marL="742950" lvl="1" indent="-285750">
              <a:buFont typeface="Arial" panose="020B0604020202020204" pitchFamily="34" charset="0"/>
              <a:buChar char="•"/>
            </a:pPr>
            <a:r>
              <a:rPr lang="en-US" dirty="0"/>
              <a:t>M = zeros(height, width)</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Identity matrix</a:t>
            </a:r>
          </a:p>
          <a:p>
            <a:pPr marL="742950" lvl="1" indent="-285750">
              <a:buFont typeface="Arial" panose="020B0604020202020204" pitchFamily="34" charset="0"/>
              <a:buChar char="•"/>
            </a:pPr>
            <a:r>
              <a:rPr lang="en-US" dirty="0"/>
              <a:t>M = eye(size)</a:t>
            </a:r>
          </a:p>
          <a:p>
            <a:endParaRPr lang="en-US" dirty="0"/>
          </a:p>
        </p:txBody>
      </p:sp>
      <p:sp>
        <p:nvSpPr>
          <p:cNvPr id="6" name="TextBox 5">
            <a:extLst>
              <a:ext uri="{FF2B5EF4-FFF2-40B4-BE49-F238E27FC236}">
                <a16:creationId xmlns:a16="http://schemas.microsoft.com/office/drawing/2014/main" id="{AB7AF678-5CA7-584F-7AAC-5C0C912AA300}"/>
              </a:ext>
            </a:extLst>
          </p:cNvPr>
          <p:cNvSpPr txBox="1"/>
          <p:nvPr/>
        </p:nvSpPr>
        <p:spPr>
          <a:xfrm>
            <a:off x="4343399" y="4770537"/>
            <a:ext cx="4343401" cy="5632311"/>
          </a:xfrm>
          <a:prstGeom prst="rect">
            <a:avLst/>
          </a:prstGeom>
          <a:noFill/>
        </p:spPr>
        <p:txBody>
          <a:bodyPr wrap="square" rtlCol="0">
            <a:spAutoFit/>
          </a:bodyPr>
          <a:lstStyle/>
          <a:p>
            <a:r>
              <a:rPr lang="en-US" dirty="0"/>
              <a:t>Accessing info from matrices</a:t>
            </a:r>
          </a:p>
          <a:p>
            <a:pPr marL="285750" indent="-285750">
              <a:buFont typeface="Arial" panose="020B0604020202020204" pitchFamily="34" charset="0"/>
              <a:buChar char="•"/>
            </a:pPr>
            <a:r>
              <a:rPr lang="en-US" dirty="0"/>
              <a:t>M(row, column)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Retrieving a row or column</a:t>
            </a:r>
          </a:p>
          <a:p>
            <a:pPr marL="742950" lvl="1" indent="-285750">
              <a:buFont typeface="Arial" panose="020B0604020202020204" pitchFamily="34" charset="0"/>
              <a:buChar char="•"/>
            </a:pPr>
            <a:r>
              <a:rPr lang="en-US" dirty="0"/>
              <a:t>M(row, :)</a:t>
            </a:r>
          </a:p>
          <a:p>
            <a:pPr marL="742950" lvl="1" indent="-285750">
              <a:buFont typeface="Arial" panose="020B0604020202020204" pitchFamily="34" charset="0"/>
              <a:buChar char="•"/>
            </a:pPr>
            <a:r>
              <a:rPr lang="en-US" dirty="0"/>
              <a:t>M(:, column)</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Getting the size of a matrix</a:t>
            </a:r>
          </a:p>
          <a:p>
            <a:pPr marL="742950" lvl="1" indent="-285750">
              <a:buFont typeface="Arial" panose="020B0604020202020204" pitchFamily="34" charset="0"/>
              <a:buChar char="•"/>
            </a:pPr>
            <a:r>
              <a:rPr lang="en-US" dirty="0"/>
              <a:t>result = size(M)</a:t>
            </a:r>
          </a:p>
          <a:p>
            <a:pPr marL="1200150" lvl="2" indent="-285750">
              <a:buFont typeface="Arial" panose="020B0604020202020204" pitchFamily="34" charset="0"/>
              <a:buChar char="•"/>
            </a:pPr>
            <a:r>
              <a:rPr lang="en-US" dirty="0"/>
              <a:t>Given as ‘rows columns’</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Transposing Matrices</a:t>
            </a:r>
          </a:p>
          <a:p>
            <a:pPr marL="742950" lvl="1" indent="-285750">
              <a:buFont typeface="Arial" panose="020B0604020202020204" pitchFamily="34" charset="0"/>
              <a:buChar char="•"/>
            </a:pPr>
            <a:r>
              <a:rPr lang="en-US" dirty="0"/>
              <a:t>Same as Vectors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Max and min of matrices</a:t>
            </a:r>
          </a:p>
          <a:p>
            <a:pPr marL="742950" lvl="1" indent="-285750">
              <a:buFont typeface="Arial" panose="020B0604020202020204" pitchFamily="34" charset="0"/>
              <a:buChar char="•"/>
            </a:pPr>
            <a:r>
              <a:rPr lang="en-US" dirty="0"/>
              <a:t>You need to take the max / min twice to get the actual maximum/minimum  of the  matrix twice</a:t>
            </a:r>
          </a:p>
          <a:p>
            <a:pPr marL="742950" lvl="1" indent="-285750">
              <a:buFont typeface="Arial" panose="020B0604020202020204" pitchFamily="34" charset="0"/>
              <a:buChar char="•"/>
            </a:pPr>
            <a:r>
              <a:rPr lang="en-US" dirty="0"/>
              <a:t>max_val = max(max(matrix))</a:t>
            </a:r>
          </a:p>
        </p:txBody>
      </p:sp>
      <p:cxnSp>
        <p:nvCxnSpPr>
          <p:cNvPr id="8" name="Straight Connector 7">
            <a:extLst>
              <a:ext uri="{FF2B5EF4-FFF2-40B4-BE49-F238E27FC236}">
                <a16:creationId xmlns:a16="http://schemas.microsoft.com/office/drawing/2014/main" id="{34529296-EE7B-CCFD-71AA-33F001E5DFB8}"/>
              </a:ext>
            </a:extLst>
          </p:cNvPr>
          <p:cNvCxnSpPr>
            <a:cxnSpLocks/>
          </p:cNvCxnSpPr>
          <p:nvPr/>
        </p:nvCxnSpPr>
        <p:spPr>
          <a:xfrm>
            <a:off x="0" y="4580264"/>
            <a:ext cx="8686799" cy="320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6372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563EB0-BB13-C2BA-6FBC-3136058601C0}"/>
              </a:ext>
            </a:extLst>
          </p:cNvPr>
          <p:cNvSpPr txBox="1"/>
          <p:nvPr/>
        </p:nvSpPr>
        <p:spPr>
          <a:xfrm>
            <a:off x="0" y="0"/>
            <a:ext cx="1609671" cy="461665"/>
          </a:xfrm>
          <a:prstGeom prst="rect">
            <a:avLst/>
          </a:prstGeom>
          <a:noFill/>
        </p:spPr>
        <p:txBody>
          <a:bodyPr wrap="none" rtlCol="0">
            <a:spAutoFit/>
          </a:bodyPr>
          <a:lstStyle/>
          <a:p>
            <a:r>
              <a:rPr lang="en-US" sz="2400" dirty="0"/>
              <a:t>Cell Arrays</a:t>
            </a:r>
          </a:p>
        </p:txBody>
      </p:sp>
      <p:sp>
        <p:nvSpPr>
          <p:cNvPr id="3" name="TextBox 2">
            <a:extLst>
              <a:ext uri="{FF2B5EF4-FFF2-40B4-BE49-F238E27FC236}">
                <a16:creationId xmlns:a16="http://schemas.microsoft.com/office/drawing/2014/main" id="{2262C3EC-F6C1-90A8-14BC-CEC1AE87C5A7}"/>
              </a:ext>
            </a:extLst>
          </p:cNvPr>
          <p:cNvSpPr txBox="1"/>
          <p:nvPr/>
        </p:nvSpPr>
        <p:spPr>
          <a:xfrm>
            <a:off x="0" y="46166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Can hold any data type and data in the cells can differ in type</a:t>
            </a:r>
          </a:p>
          <a:p>
            <a:pPr marL="285750" indent="-285750">
              <a:buFont typeface="Arial" panose="020B0604020202020204" pitchFamily="34" charset="0"/>
              <a:buChar char="•"/>
            </a:pPr>
            <a:r>
              <a:rPr lang="en-US" dirty="0"/>
              <a:t>Like a list of lists from python</a:t>
            </a:r>
          </a:p>
          <a:p>
            <a:pPr marL="285750" indent="-285750">
              <a:buFont typeface="Arial" panose="020B0604020202020204" pitchFamily="34" charset="0"/>
              <a:buChar char="•"/>
            </a:pPr>
            <a:r>
              <a:rPr lang="en-US" dirty="0"/>
              <a:t>Useful Applications:</a:t>
            </a:r>
          </a:p>
          <a:p>
            <a:pPr marL="742950" lvl="1" indent="-285750">
              <a:buFont typeface="Arial" panose="020B0604020202020204" pitchFamily="34" charset="0"/>
              <a:buChar char="•"/>
            </a:pPr>
            <a:r>
              <a:rPr lang="en-US" dirty="0"/>
              <a:t>When you have many instances of a similar structure of data</a:t>
            </a:r>
          </a:p>
          <a:p>
            <a:pPr marL="1200150" lvl="2" indent="-285750">
              <a:buFont typeface="Arial" panose="020B0604020202020204" pitchFamily="34" charset="0"/>
              <a:buChar char="•"/>
            </a:pPr>
            <a:r>
              <a:rPr lang="en-US" dirty="0"/>
              <a:t>EX: you have 100 reactors and don’t want to individually define all of them</a:t>
            </a:r>
          </a:p>
          <a:p>
            <a:pPr marL="285750" indent="-285750">
              <a:buFont typeface="Arial" panose="020B0604020202020204" pitchFamily="34" charset="0"/>
              <a:buChar char="•"/>
            </a:pPr>
            <a:r>
              <a:rPr lang="en-US" dirty="0"/>
              <a:t>Creating Cell Arrays</a:t>
            </a:r>
          </a:p>
          <a:p>
            <a:pPr marL="742950" lvl="1" indent="-285750">
              <a:buFont typeface="Arial" panose="020B0604020202020204" pitchFamily="34" charset="0"/>
              <a:buChar char="•"/>
            </a:pPr>
            <a:r>
              <a:rPr lang="en-US" dirty="0"/>
              <a:t>cell_array{row, column} = (any type of data)</a:t>
            </a:r>
          </a:p>
        </p:txBody>
      </p:sp>
      <p:pic>
        <p:nvPicPr>
          <p:cNvPr id="5" name="Picture 4">
            <a:extLst>
              <a:ext uri="{FF2B5EF4-FFF2-40B4-BE49-F238E27FC236}">
                <a16:creationId xmlns:a16="http://schemas.microsoft.com/office/drawing/2014/main" id="{946F195B-FBA6-19E9-3B42-C9081FCFC068}"/>
              </a:ext>
            </a:extLst>
          </p:cNvPr>
          <p:cNvPicPr>
            <a:picLocks noChangeAspect="1"/>
          </p:cNvPicPr>
          <p:nvPr/>
        </p:nvPicPr>
        <p:blipFill>
          <a:blip r:embed="rId2"/>
          <a:stretch>
            <a:fillRect/>
          </a:stretch>
        </p:blipFill>
        <p:spPr>
          <a:xfrm>
            <a:off x="414825" y="2651945"/>
            <a:ext cx="2762636" cy="1238423"/>
          </a:xfrm>
          <a:prstGeom prst="rect">
            <a:avLst/>
          </a:prstGeom>
        </p:spPr>
      </p:pic>
      <p:pic>
        <p:nvPicPr>
          <p:cNvPr id="7" name="Picture 6">
            <a:extLst>
              <a:ext uri="{FF2B5EF4-FFF2-40B4-BE49-F238E27FC236}">
                <a16:creationId xmlns:a16="http://schemas.microsoft.com/office/drawing/2014/main" id="{DE6C6C98-C89D-4748-CD62-9C0A8AAC8FF7}"/>
              </a:ext>
            </a:extLst>
          </p:cNvPr>
          <p:cNvPicPr>
            <a:picLocks noChangeAspect="1"/>
          </p:cNvPicPr>
          <p:nvPr/>
        </p:nvPicPr>
        <p:blipFill>
          <a:blip r:embed="rId3"/>
          <a:stretch>
            <a:fillRect/>
          </a:stretch>
        </p:blipFill>
        <p:spPr>
          <a:xfrm>
            <a:off x="3867083" y="2514761"/>
            <a:ext cx="952633" cy="952633"/>
          </a:xfrm>
          <a:prstGeom prst="rect">
            <a:avLst/>
          </a:prstGeom>
        </p:spPr>
      </p:pic>
      <p:sp>
        <p:nvSpPr>
          <p:cNvPr id="8" name="TextBox 7">
            <a:extLst>
              <a:ext uri="{FF2B5EF4-FFF2-40B4-BE49-F238E27FC236}">
                <a16:creationId xmlns:a16="http://schemas.microsoft.com/office/drawing/2014/main" id="{9A7F5C25-AFEE-0E12-B79D-CFCB005721C6}"/>
              </a:ext>
            </a:extLst>
          </p:cNvPr>
          <p:cNvSpPr txBox="1"/>
          <p:nvPr/>
        </p:nvSpPr>
        <p:spPr>
          <a:xfrm>
            <a:off x="0" y="3890368"/>
            <a:ext cx="2488695" cy="461665"/>
          </a:xfrm>
          <a:prstGeom prst="rect">
            <a:avLst/>
          </a:prstGeom>
          <a:noFill/>
        </p:spPr>
        <p:txBody>
          <a:bodyPr wrap="none" rtlCol="0">
            <a:spAutoFit/>
          </a:bodyPr>
          <a:lstStyle/>
          <a:p>
            <a:r>
              <a:rPr lang="en-US" sz="2400" dirty="0"/>
              <a:t>Structured Arrays</a:t>
            </a:r>
          </a:p>
        </p:txBody>
      </p:sp>
      <p:sp>
        <p:nvSpPr>
          <p:cNvPr id="9" name="TextBox 8">
            <a:extLst>
              <a:ext uri="{FF2B5EF4-FFF2-40B4-BE49-F238E27FC236}">
                <a16:creationId xmlns:a16="http://schemas.microsoft.com/office/drawing/2014/main" id="{45F38B54-40EF-BCB3-315D-7BB3C0FB40D5}"/>
              </a:ext>
            </a:extLst>
          </p:cNvPr>
          <p:cNvSpPr txBox="1"/>
          <p:nvPr/>
        </p:nvSpPr>
        <p:spPr>
          <a:xfrm>
            <a:off x="0" y="4352033"/>
            <a:ext cx="847452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Organize data and access it by name</a:t>
            </a:r>
          </a:p>
          <a:p>
            <a:pPr marL="285750" indent="-285750">
              <a:buFont typeface="Arial" panose="020B0604020202020204" pitchFamily="34" charset="0"/>
              <a:buChar char="•"/>
            </a:pPr>
            <a:r>
              <a:rPr lang="en-US" dirty="0"/>
              <a:t>Like a cell array but the second dimension is not just an integer, but a way to name  the data</a:t>
            </a:r>
          </a:p>
          <a:p>
            <a:pPr marL="285750" indent="-285750">
              <a:buFont typeface="Arial" panose="020B0604020202020204" pitchFamily="34" charset="0"/>
              <a:buChar char="•"/>
            </a:pPr>
            <a:r>
              <a:rPr lang="en-US" dirty="0"/>
              <a:t>Like a python dictionary</a:t>
            </a:r>
          </a:p>
        </p:txBody>
      </p:sp>
      <p:pic>
        <p:nvPicPr>
          <p:cNvPr id="11" name="Picture 10">
            <a:extLst>
              <a:ext uri="{FF2B5EF4-FFF2-40B4-BE49-F238E27FC236}">
                <a16:creationId xmlns:a16="http://schemas.microsoft.com/office/drawing/2014/main" id="{A6697E39-2A7A-7A0B-1197-B2E51055382F}"/>
              </a:ext>
            </a:extLst>
          </p:cNvPr>
          <p:cNvPicPr>
            <a:picLocks noChangeAspect="1"/>
          </p:cNvPicPr>
          <p:nvPr/>
        </p:nvPicPr>
        <p:blipFill>
          <a:blip r:embed="rId4"/>
          <a:stretch>
            <a:fillRect/>
          </a:stretch>
        </p:blipFill>
        <p:spPr>
          <a:xfrm>
            <a:off x="0" y="5812785"/>
            <a:ext cx="5339443" cy="1248431"/>
          </a:xfrm>
          <a:prstGeom prst="rect">
            <a:avLst/>
          </a:prstGeom>
        </p:spPr>
      </p:pic>
      <p:pic>
        <p:nvPicPr>
          <p:cNvPr id="13" name="Picture 12">
            <a:extLst>
              <a:ext uri="{FF2B5EF4-FFF2-40B4-BE49-F238E27FC236}">
                <a16:creationId xmlns:a16="http://schemas.microsoft.com/office/drawing/2014/main" id="{A5213E39-B489-985D-0561-0FAAA1196E2A}"/>
              </a:ext>
            </a:extLst>
          </p:cNvPr>
          <p:cNvPicPr>
            <a:picLocks noChangeAspect="1"/>
          </p:cNvPicPr>
          <p:nvPr/>
        </p:nvPicPr>
        <p:blipFill>
          <a:blip r:embed="rId5"/>
          <a:stretch>
            <a:fillRect/>
          </a:stretch>
        </p:blipFill>
        <p:spPr>
          <a:xfrm>
            <a:off x="414825" y="7304378"/>
            <a:ext cx="4932790" cy="2218416"/>
          </a:xfrm>
          <a:prstGeom prst="rect">
            <a:avLst/>
          </a:prstGeom>
        </p:spPr>
      </p:pic>
      <p:pic>
        <p:nvPicPr>
          <p:cNvPr id="15" name="Picture 14">
            <a:extLst>
              <a:ext uri="{FF2B5EF4-FFF2-40B4-BE49-F238E27FC236}">
                <a16:creationId xmlns:a16="http://schemas.microsoft.com/office/drawing/2014/main" id="{D68F1CA8-CE84-8A22-0516-1F97D1A83190}"/>
              </a:ext>
            </a:extLst>
          </p:cNvPr>
          <p:cNvPicPr>
            <a:picLocks noChangeAspect="1"/>
          </p:cNvPicPr>
          <p:nvPr/>
        </p:nvPicPr>
        <p:blipFill>
          <a:blip r:embed="rId6"/>
          <a:stretch>
            <a:fillRect/>
          </a:stretch>
        </p:blipFill>
        <p:spPr>
          <a:xfrm>
            <a:off x="581536" y="9992428"/>
            <a:ext cx="5191850" cy="924054"/>
          </a:xfrm>
          <a:prstGeom prst="rect">
            <a:avLst/>
          </a:prstGeom>
        </p:spPr>
      </p:pic>
    </p:spTree>
    <p:extLst>
      <p:ext uri="{BB962C8B-B14F-4D97-AF65-F5344CB8AC3E}">
        <p14:creationId xmlns:p14="http://schemas.microsoft.com/office/powerpoint/2010/main" val="33699792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2263</TotalTime>
  <Words>4858</Words>
  <Application>Microsoft Office PowerPoint</Application>
  <PresentationFormat>Custom</PresentationFormat>
  <Paragraphs>614</Paragraphs>
  <Slides>40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27</cp:revision>
  <dcterms:created xsi:type="dcterms:W3CDTF">2024-08-21T00:42:40Z</dcterms:created>
  <dcterms:modified xsi:type="dcterms:W3CDTF">2024-09-30T14:34:02Z</dcterms:modified>
</cp:coreProperties>
</file>